
<file path=[Content_Types].xml><?xml version="1.0" encoding="utf-8"?>
<Types xmlns="http://schemas.openxmlformats.org/package/2006/content-types">
  <Default Extension="png" ContentType="image/png"/>
  <Default Extension="bin" ContentType="application/vnd.openxmlformats-officedocument.oleObject"/>
  <Default Extension="wmf" ContentType="image/x-wmf"/>
  <Default Extension="jpeg" ContentType="image/jpeg"/>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8" r:id="rId3"/>
    <p:sldId id="259" r:id="rId4"/>
    <p:sldId id="260" r:id="rId5"/>
    <p:sldId id="261" r:id="rId6"/>
    <p:sldId id="262" r:id="rId7"/>
    <p:sldId id="263" r:id="rId8"/>
    <p:sldId id="264" r:id="rId9"/>
    <p:sldId id="265" r:id="rId10"/>
    <p:sldId id="266" r:id="rId11"/>
    <p:sldId id="267" r:id="rId12"/>
    <p:sldId id="268" r:id="rId13"/>
    <p:sldId id="269" r:id="rId14"/>
    <p:sldId id="270" r:id="rId15"/>
    <p:sldId id="271" r:id="rId16"/>
    <p:sldId id="272" r:id="rId17"/>
    <p:sldId id="273" r:id="rId18"/>
    <p:sldId id="274" r:id="rId19"/>
    <p:sldId id="275" r:id="rId20"/>
    <p:sldId id="276" r:id="rId21"/>
    <p:sldId id="277" r:id="rId22"/>
    <p:sldId id="278" r:id="rId23"/>
    <p:sldId id="279" r:id="rId24"/>
    <p:sldId id="280" r:id="rId25"/>
    <p:sldId id="281" r:id="rId26"/>
    <p:sldId id="282" r:id="rId27"/>
    <p:sldId id="283" r:id="rId28"/>
    <p:sldId id="284" r:id="rId29"/>
    <p:sldId id="285" r:id="rId30"/>
    <p:sldId id="286" r:id="rId31"/>
    <p:sldId id="287" r:id="rId32"/>
    <p:sldId id="288" r:id="rId33"/>
    <p:sldId id="289" r:id="rId34"/>
    <p:sldId id="290" r:id="rId35"/>
    <p:sldId id="291" r:id="rId36"/>
    <p:sldId id="292" r:id="rId37"/>
    <p:sldId id="293" r:id="rId38"/>
    <p:sldId id="294" r:id="rId39"/>
    <p:sldId id="295" r:id="rId40"/>
    <p:sldId id="296" r:id="rId41"/>
    <p:sldId id="297" r:id="rId42"/>
    <p:sldId id="298" r:id="rId43"/>
    <p:sldId id="299" r:id="rId44"/>
  </p:sldIdLst>
  <p:sldSz cx="9144000" cy="5143500" type="screen16x9"/>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44" d="100"/>
          <a:sy n="144" d="100"/>
        </p:scale>
        <p:origin x="-684" y="-96"/>
      </p:cViewPr>
      <p:guideLst>
        <p:guide orient="horz" pos="162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w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19"/>
            <a:ext cx="7772400" cy="1102519"/>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2021/1/9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2021/1/9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5979"/>
            <a:ext cx="2057400" cy="4388644"/>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05979"/>
            <a:ext cx="6019800" cy="4388644"/>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2021/1/9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2021/1/9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2021/1/9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t>2021/1/9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t>2021/1/9</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t>2021/1/9</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2021/1/9</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2021/1/9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2021/1/9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t>2021/1/9</a:t>
            </a:fld>
            <a:endParaRPr lang="zh-CN" altLang="en-US"/>
          </a:p>
        </p:txBody>
      </p:sp>
      <p:sp>
        <p:nvSpPr>
          <p:cNvPr id="5" name="页脚占位符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19.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Layout" Target="../slideLayouts/slideLayout7.xml"/><Relationship Id="rId1" Type="http://schemas.openxmlformats.org/officeDocument/2006/relationships/vmlDrawing" Target="../drawings/vmlDrawing1.vml"/><Relationship Id="rId5" Type="http://schemas.openxmlformats.org/officeDocument/2006/relationships/image" Target="../media/image3.wmf"/><Relationship Id="rId4" Type="http://schemas.openxmlformats.org/officeDocument/2006/relationships/oleObject" Target="../embeddings/oleObject1.bin"/></Relationships>
</file>

<file path=ppt/slides/_rels/slide40.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19.png"/><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19.png"/><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19.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7.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40"/>
          <p:cNvSpPr/>
          <p:nvPr/>
        </p:nvSpPr>
        <p:spPr>
          <a:xfrm>
            <a:off x="179512" y="699542"/>
            <a:ext cx="8728834" cy="707886"/>
          </a:xfrm>
          <a:prstGeom prst="rect">
            <a:avLst/>
          </a:prstGeom>
          <a:ln w="12700">
            <a:miter lim="400000"/>
          </a:ln>
          <a:effectLst>
            <a:outerShdw blurRad="50800" dist="38100" dir="5400000" algn="t" rotWithShape="0">
              <a:prstClr val="black">
                <a:alpha val="40000"/>
              </a:prstClr>
            </a:outerShdw>
          </a:effectLst>
        </p:spPr>
        <p:txBody>
          <a:bodyPr wrap="square" lIns="45719" rIns="45719">
            <a:spAutoFit/>
          </a:bodyPr>
          <a:lstStyle>
            <a:lvl1pPr>
              <a:defRPr sz="3600">
                <a:solidFill>
                  <a:srgbClr val="B61C22"/>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lvl="0" algn="ctr">
              <a:lnSpc>
                <a:spcPct val="150000"/>
              </a:lnSpc>
              <a:defRPr sz="1800">
                <a:solidFill>
                  <a:srgbClr val="000000"/>
                </a:solidFill>
              </a:defRPr>
            </a:pPr>
            <a:r>
              <a:rPr lang="en-US" altLang="zh-CN" sz="4000" b="1" baseline="-25000" dirty="0" smtClean="0">
                <a:solidFill>
                  <a:schemeClr val="accent5">
                    <a:lumMod val="50000"/>
                  </a:schemeClr>
                </a:solidFill>
              </a:rPr>
              <a:t>2020-2021</a:t>
            </a:r>
            <a:r>
              <a:rPr lang="zh-CN" altLang="en-US" sz="4000" b="1" baseline="-25000" dirty="0" smtClean="0">
                <a:solidFill>
                  <a:schemeClr val="accent5">
                    <a:lumMod val="50000"/>
                  </a:schemeClr>
                </a:solidFill>
              </a:rPr>
              <a:t>学</a:t>
            </a:r>
            <a:r>
              <a:rPr lang="zh-CN" altLang="en-US" sz="4000" b="1" baseline="-25000" dirty="0">
                <a:solidFill>
                  <a:schemeClr val="accent5">
                    <a:lumMod val="50000"/>
                  </a:schemeClr>
                </a:solidFill>
              </a:rPr>
              <a:t>年人教</a:t>
            </a:r>
            <a:r>
              <a:rPr lang="zh-CN" altLang="en-US" sz="4000" b="1" baseline="-25000" dirty="0" smtClean="0">
                <a:solidFill>
                  <a:schemeClr val="accent5">
                    <a:lumMod val="50000"/>
                  </a:schemeClr>
                </a:solidFill>
              </a:rPr>
              <a:t>版八年级物理单元同步讲、析与提高</a:t>
            </a:r>
            <a:endParaRPr lang="zh-CN" altLang="en-US" sz="1200" b="1" baseline="-25000" dirty="0" smtClean="0">
              <a:solidFill>
                <a:schemeClr val="accent5">
                  <a:lumMod val="50000"/>
                </a:schemeClr>
              </a:solidFill>
            </a:endParaRPr>
          </a:p>
        </p:txBody>
      </p:sp>
      <p:sp>
        <p:nvSpPr>
          <p:cNvPr id="8" name="Shape 40"/>
          <p:cNvSpPr/>
          <p:nvPr/>
        </p:nvSpPr>
        <p:spPr>
          <a:xfrm>
            <a:off x="2059653" y="2643707"/>
            <a:ext cx="4968552" cy="707886"/>
          </a:xfrm>
          <a:prstGeom prst="rect">
            <a:avLst/>
          </a:prstGeom>
          <a:ln w="12700">
            <a:miter lim="400000"/>
          </a:ln>
        </p:spPr>
        <p:txBody>
          <a:bodyPr wrap="square" lIns="45719" rIns="45719">
            <a:spAutoFit/>
          </a:bodyPr>
          <a:lstStyle>
            <a:lvl1pPr>
              <a:defRPr sz="3600">
                <a:solidFill>
                  <a:srgbClr val="B61C22"/>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lvl="0">
              <a:defRPr sz="1800">
                <a:solidFill>
                  <a:srgbClr val="000000"/>
                </a:solidFill>
              </a:defRPr>
            </a:pPr>
            <a:r>
              <a:rPr lang="zh-CN" altLang="en-US" sz="6000" b="1" baseline="-25000" dirty="0">
                <a:solidFill>
                  <a:srgbClr val="FF0000"/>
                </a:solidFill>
                <a:effectLst>
                  <a:outerShdw blurRad="38100" dist="38100" dir="2700000" algn="tl">
                    <a:srgbClr val="000000">
                      <a:alpha val="43137"/>
                    </a:srgbClr>
                  </a:outerShdw>
                </a:effectLst>
              </a:rPr>
              <a:t>第十一章</a:t>
            </a:r>
            <a:r>
              <a:rPr lang="en-US" altLang="zh-CN" sz="6000" b="1" baseline="-25000" dirty="0">
                <a:solidFill>
                  <a:srgbClr val="FF0000"/>
                </a:solidFill>
                <a:effectLst>
                  <a:outerShdw blurRad="38100" dist="38100" dir="2700000" algn="tl">
                    <a:srgbClr val="000000">
                      <a:alpha val="43137"/>
                    </a:srgbClr>
                  </a:outerShdw>
                </a:effectLst>
              </a:rPr>
              <a:t>  </a:t>
            </a:r>
            <a:r>
              <a:rPr lang="zh-CN" altLang="en-US" sz="6000" b="1" baseline="-25000" dirty="0">
                <a:solidFill>
                  <a:srgbClr val="FF0000"/>
                </a:solidFill>
                <a:effectLst>
                  <a:outerShdw blurRad="38100" dist="38100" dir="2700000" algn="tl">
                    <a:srgbClr val="000000">
                      <a:alpha val="43137"/>
                    </a:srgbClr>
                  </a:outerShdw>
                </a:effectLst>
              </a:rPr>
              <a:t>功和机械能</a:t>
            </a:r>
          </a:p>
        </p:txBody>
      </p:sp>
    </p:spTree>
    <p:extLst>
      <p:ext uri="{BB962C8B-B14F-4D97-AF65-F5344CB8AC3E}">
        <p14:creationId xmlns:p14="http://schemas.microsoft.com/office/powerpoint/2010/main" val="1215426790"/>
      </p:ext>
    </p:extLst>
  </p:cSld>
  <p:clrMapOvr>
    <a:masterClrMapping/>
  </p:clrMapOvr>
  <p:transition spd="med" advTm="2000"/>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1" fill="hold" grpId="0" nodeType="clickEffect">
                                  <p:stCondLst>
                                    <p:cond delay="0"/>
                                  </p:stCondLst>
                                  <p:childTnLst>
                                    <p:set>
                                      <p:cBhvr>
                                        <p:cTn id="6" dur="1000" fill="hold">
                                          <p:stCondLst>
                                            <p:cond delay="0"/>
                                          </p:stCondLst>
                                        </p:cTn>
                                        <p:tgtEl>
                                          <p:spTgt spid="5"/>
                                        </p:tgtEl>
                                        <p:attrNameLst>
                                          <p:attrName>style.visibility</p:attrName>
                                        </p:attrNameLst>
                                      </p:cBhvr>
                                      <p:to>
                                        <p:strVal val="visible"/>
                                      </p:to>
                                    </p:set>
                                    <p:anim calcmode="lin" valueType="num">
                                      <p:cBhvr additive="base">
                                        <p:cTn id="7" dur="1000" fill="hold"/>
                                        <p:tgtEl>
                                          <p:spTgt spid="5"/>
                                        </p:tgtEl>
                                        <p:attrNameLst>
                                          <p:attrName>ppt_x</p:attrName>
                                        </p:attrNameLst>
                                      </p:cBhvr>
                                      <p:tavLst>
                                        <p:tav tm="0">
                                          <p:val>
                                            <p:strVal val="#ppt_x"/>
                                          </p:val>
                                        </p:tav>
                                        <p:tav tm="100000">
                                          <p:val>
                                            <p:strVal val="#ppt_x"/>
                                          </p:val>
                                        </p:tav>
                                      </p:tavLst>
                                    </p:anim>
                                    <p:anim calcmode="lin" valueType="num">
                                      <p:cBhvr additive="base">
                                        <p:cTn id="8" dur="1000" fill="hold"/>
                                        <p:tgtEl>
                                          <p:spTgt spid="5"/>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 presetClass="entr" presetSubtype="10" fill="hold" grpId="0" nodeType="clickEffect">
                                  <p:stCondLst>
                                    <p:cond delay="0"/>
                                  </p:stCondLst>
                                  <p:childTnLst>
                                    <p:set>
                                      <p:cBhvr>
                                        <p:cTn id="12" dur="1000" fill="hold">
                                          <p:stCondLst>
                                            <p:cond delay="0"/>
                                          </p:stCondLst>
                                        </p:cTn>
                                        <p:tgtEl>
                                          <p:spTgt spid="8"/>
                                        </p:tgtEl>
                                        <p:attrNameLst>
                                          <p:attrName>style.visibility</p:attrName>
                                        </p:attrNameLst>
                                      </p:cBhvr>
                                      <p:to>
                                        <p:strVal val="visible"/>
                                      </p:to>
                                    </p:set>
                                    <p:animEffect transition="in" filter="checkerboard(across)">
                                      <p:cBhvr>
                                        <p:cTn id="13"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8"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nvSpPr>
        <p:spPr>
          <a:xfrm>
            <a:off x="326807" y="300827"/>
            <a:ext cx="724521" cy="699508"/>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284119" y="342043"/>
            <a:ext cx="809896" cy="586222"/>
          </a:xfrm>
          <a:prstGeom prst="rect">
            <a:avLst/>
          </a:prstGeom>
          <a:ln w="12700">
            <a:miter lim="400000"/>
          </a:ln>
        </p:spPr>
        <p:txBody>
          <a:bodyPr wrap="squar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ts val="0"/>
              </a:spcBef>
              <a:spcAft>
                <a:spcPts val="0"/>
              </a:spcAft>
              <a:buClrTx/>
              <a:buSzTx/>
              <a:buFontTx/>
              <a:buNone/>
              <a:defRPr sz="1800">
                <a:solidFill>
                  <a:srgbClr val="000000"/>
                </a:solidFill>
              </a:defRPr>
            </a:pPr>
            <a:r>
              <a:rPr kumimoji="0" lang="en-US" altLang="zh-CN" sz="3200" b="0" i="0" u="none" strike="noStrike" kern="0" cap="none" spc="0" normalizeH="0" baseline="0" noProof="0" dirty="0" smtClean="0">
                <a:ln>
                  <a:noFill/>
                </a:ln>
                <a:solidFill>
                  <a:srgbClr val="FFFFFF"/>
                </a:solidFill>
                <a:effectLst/>
                <a:uLnTx/>
                <a:uFillTx/>
                <a:latin typeface="+mn-lt"/>
                <a:ea typeface="方正舒体" panose="02010601030101010101" pitchFamily="2" charset="-122"/>
                <a:sym typeface="微软雅黑" panose="020B0503020204020204" charset="-122"/>
              </a:rPr>
              <a:t>2</a:t>
            </a:r>
            <a:endParaRPr kumimoji="0" sz="3200" b="0" i="0" u="none" strike="noStrike" kern="0" cap="none" spc="0" normalizeH="0" baseline="0" noProof="0" dirty="0">
              <a:ln>
                <a:noFill/>
              </a:ln>
              <a:solidFill>
                <a:srgbClr val="FFFFFF"/>
              </a:solidFill>
              <a:effectLst/>
              <a:uLnTx/>
              <a:uFillTx/>
              <a:latin typeface="+mn-lt"/>
              <a:ea typeface="方正舒体" panose="02010601030101010101" pitchFamily="2" charset="-122"/>
              <a:sym typeface="微软雅黑" panose="020B0503020204020204" charset="-122"/>
            </a:endParaRPr>
          </a:p>
        </p:txBody>
      </p:sp>
      <p:cxnSp>
        <p:nvCxnSpPr>
          <p:cNvPr id="8" name="直接连接符 7"/>
          <p:cNvCxnSpPr/>
          <p:nvPr/>
        </p:nvCxnSpPr>
        <p:spPr>
          <a:xfrm>
            <a:off x="1059874" y="833754"/>
            <a:ext cx="4669105"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sp>
        <p:nvSpPr>
          <p:cNvPr id="100" name="文本框 99"/>
          <p:cNvSpPr txBox="1"/>
          <p:nvPr/>
        </p:nvSpPr>
        <p:spPr>
          <a:xfrm>
            <a:off x="2676526" y="450056"/>
            <a:ext cx="2884805" cy="369212"/>
          </a:xfrm>
          <a:prstGeom prst="rect">
            <a:avLst/>
          </a:prstGeom>
          <a:noFill/>
          <a:ln w="9525">
            <a:noFill/>
          </a:ln>
        </p:spPr>
        <p:txBody>
          <a:bodyPr wrap="square">
            <a:spAutoFit/>
          </a:bodyPr>
          <a:lstStyle/>
          <a:p>
            <a:pPr marL="0" indent="0" algn="l" eaLnBrk="1" fontAlgn="auto" latinLnBrk="0" hangingPunct="1"/>
            <a:r>
              <a:rPr lang="zh-CN" sz="1800" b="1">
                <a:solidFill>
                  <a:srgbClr val="0000FF"/>
                </a:solidFill>
                <a:latin typeface="微软雅黑" panose="020B0503020204020204" charset="-122"/>
                <a:ea typeface="微软雅黑" panose="020B0503020204020204" charset="-122"/>
              </a:rPr>
              <a:t>考点一、功及其计算</a:t>
            </a:r>
            <a:endParaRPr lang="zh-CN" altLang="en-US" sz="1800" b="1">
              <a:solidFill>
                <a:srgbClr val="0000FF"/>
              </a:solidFill>
              <a:latin typeface="微软雅黑" panose="020B0503020204020204" charset="-122"/>
              <a:ea typeface="微软雅黑" panose="020B0503020204020204" charset="-122"/>
            </a:endParaRPr>
          </a:p>
        </p:txBody>
      </p:sp>
      <p:sp>
        <p:nvSpPr>
          <p:cNvPr id="9" name="文本框 8"/>
          <p:cNvSpPr txBox="1"/>
          <p:nvPr/>
        </p:nvSpPr>
        <p:spPr>
          <a:xfrm>
            <a:off x="327026" y="1184024"/>
            <a:ext cx="8668385" cy="3840438"/>
          </a:xfrm>
          <a:prstGeom prst="rect">
            <a:avLst/>
          </a:prstGeom>
          <a:noFill/>
          <a:ln w="9525">
            <a:noFill/>
          </a:ln>
        </p:spPr>
        <p:txBody>
          <a:bodyPr wrap="square">
            <a:spAutoFit/>
          </a:bodyPr>
          <a:lstStyle/>
          <a:p>
            <a:pPr marL="0" indent="0" algn="l" eaLnBrk="1" fontAlgn="auto" latinLnBrk="0" hangingPunct="1">
              <a:lnSpc>
                <a:spcPct val="150000"/>
              </a:lnSpc>
            </a:pPr>
            <a:r>
              <a:rPr sz="1800" b="0">
                <a:solidFill>
                  <a:srgbClr val="FF0000"/>
                </a:solidFill>
                <a:latin typeface="微软雅黑" panose="020B0503020204020204" charset="-122"/>
                <a:ea typeface="微软雅黑" panose="020B0503020204020204" charset="-122"/>
                <a:cs typeface="微软雅黑" panose="020B0503020204020204" charset="-122"/>
              </a:rPr>
              <a:t>【答案】B。</a:t>
            </a:r>
          </a:p>
          <a:p>
            <a:pPr marL="0" indent="0" algn="l" eaLnBrk="1" fontAlgn="auto" latinLnBrk="0" hangingPunct="1">
              <a:lnSpc>
                <a:spcPct val="150000"/>
              </a:lnSpc>
            </a:pPr>
            <a:r>
              <a:rPr sz="1800" b="0">
                <a:solidFill>
                  <a:srgbClr val="FF0000"/>
                </a:solidFill>
                <a:latin typeface="微软雅黑" panose="020B0503020204020204" charset="-122"/>
                <a:ea typeface="微软雅黑" panose="020B0503020204020204" charset="-122"/>
                <a:cs typeface="微软雅黑" panose="020B0503020204020204" charset="-122"/>
              </a:rPr>
              <a:t>【解析】A．人用力搬石头但没有搬动，有力，但物体没有在力的方向上通过距离，没有做功，不符合题意；</a:t>
            </a:r>
          </a:p>
          <a:p>
            <a:pPr marL="0" indent="0" algn="l" eaLnBrk="1" fontAlgn="auto" latinLnBrk="0" hangingPunct="1">
              <a:lnSpc>
                <a:spcPct val="150000"/>
              </a:lnSpc>
            </a:pPr>
            <a:r>
              <a:rPr sz="1800" b="0">
                <a:solidFill>
                  <a:srgbClr val="FF0000"/>
                </a:solidFill>
                <a:latin typeface="微软雅黑" panose="020B0503020204020204" charset="-122"/>
                <a:ea typeface="微软雅黑" panose="020B0503020204020204" charset="-122"/>
                <a:cs typeface="微软雅黑" panose="020B0503020204020204" charset="-122"/>
              </a:rPr>
              <a:t>B．人将重物从地面拉到高处，对物体有向上的拉力，物体在拉力的方向上通过了距离，所以拉力对物体做了功，符合题意；</a:t>
            </a:r>
          </a:p>
          <a:p>
            <a:pPr marL="0" indent="0" algn="l" eaLnBrk="1" fontAlgn="auto" latinLnBrk="0" hangingPunct="1">
              <a:lnSpc>
                <a:spcPct val="150000"/>
              </a:lnSpc>
            </a:pPr>
            <a:r>
              <a:rPr sz="1800" b="0">
                <a:solidFill>
                  <a:srgbClr val="FF0000"/>
                </a:solidFill>
                <a:latin typeface="微软雅黑" panose="020B0503020204020204" charset="-122"/>
                <a:ea typeface="微软雅黑" panose="020B0503020204020204" charset="-122"/>
                <a:cs typeface="微软雅黑" panose="020B0503020204020204" charset="-122"/>
              </a:rPr>
              <a:t>C．人推一块大石头没推动，有力，但物体没有在力的方向上通过距离，没有做功，不符合题意；</a:t>
            </a:r>
          </a:p>
          <a:p>
            <a:pPr marL="0" indent="0" algn="l" eaLnBrk="1" fontAlgn="auto" latinLnBrk="0" hangingPunct="1">
              <a:lnSpc>
                <a:spcPct val="150000"/>
              </a:lnSpc>
            </a:pPr>
            <a:r>
              <a:rPr sz="1800" b="0">
                <a:solidFill>
                  <a:srgbClr val="FF0000"/>
                </a:solidFill>
                <a:latin typeface="微软雅黑" panose="020B0503020204020204" charset="-122"/>
                <a:ea typeface="微软雅黑" panose="020B0503020204020204" charset="-122"/>
                <a:cs typeface="微软雅黑" panose="020B0503020204020204" charset="-122"/>
              </a:rPr>
              <a:t>D．人使箱子沿水平方向做匀速直线运动，人给箱子一个向上的力，箱子向上没有移动距离，人对箱子没有做功，不符合题意。故选B。</a:t>
            </a:r>
          </a:p>
        </p:txBody>
      </p:sp>
      <p:pic>
        <p:nvPicPr>
          <p:cNvPr id="14" name="图片 -2147482561" descr="图片2"/>
          <p:cNvPicPr>
            <a:picLocks noChangeAspect="1"/>
          </p:cNvPicPr>
          <p:nvPr/>
        </p:nvPicPr>
        <p:blipFill>
          <a:blip r:embed="rId2"/>
          <a:stretch>
            <a:fillRect/>
          </a:stretch>
        </p:blipFill>
        <p:spPr>
          <a:xfrm>
            <a:off x="1065531" y="73842"/>
            <a:ext cx="1285875" cy="760067"/>
          </a:xfrm>
          <a:prstGeom prst="rect">
            <a:avLst/>
          </a:prstGeom>
          <a:noFill/>
          <a:ln w="9525">
            <a:noFill/>
          </a:ln>
        </p:spPr>
      </p:pic>
    </p:spTree>
    <p:extLst>
      <p:ext uri="{BB962C8B-B14F-4D97-AF65-F5344CB8AC3E}">
        <p14:creationId xmlns:p14="http://schemas.microsoft.com/office/powerpoint/2010/main" val="728467233"/>
      </p:ext>
    </p:extLst>
  </p:cSld>
  <p:clrMapOvr>
    <a:masterClrMapping/>
  </p:clrMapOvr>
  <p:transition spd="med" advTm="200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000" fill="hold">
                                          <p:stCondLst>
                                            <p:cond delay="0"/>
                                          </p:stCondLst>
                                        </p:cTn>
                                        <p:tgtEl>
                                          <p:spTgt spid="9">
                                            <p:txEl>
                                              <p:pRg st="0" end="0"/>
                                            </p:txEl>
                                          </p:spTgt>
                                        </p:tgtEl>
                                        <p:attrNameLst>
                                          <p:attrName>style.visibility</p:attrName>
                                        </p:attrNameLst>
                                      </p:cBhvr>
                                      <p:to>
                                        <p:strVal val="visible"/>
                                      </p:to>
                                    </p:set>
                                    <p:animEffect transition="in" filter="checkerboard(across)">
                                      <p:cBhvr>
                                        <p:cTn id="7" dur="1000"/>
                                        <p:tgtEl>
                                          <p:spTgt spid="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000" fill="hold">
                                          <p:stCondLst>
                                            <p:cond delay="0"/>
                                          </p:stCondLst>
                                        </p:cTn>
                                        <p:tgtEl>
                                          <p:spTgt spid="9">
                                            <p:txEl>
                                              <p:pRg st="1" end="1"/>
                                            </p:txEl>
                                          </p:spTgt>
                                        </p:tgtEl>
                                        <p:attrNameLst>
                                          <p:attrName>style.visibility</p:attrName>
                                        </p:attrNameLst>
                                      </p:cBhvr>
                                      <p:to>
                                        <p:strVal val="visible"/>
                                      </p:to>
                                    </p:set>
                                    <p:animEffect transition="in" filter="checkerboard(across)">
                                      <p:cBhvr>
                                        <p:cTn id="12" dur="1000"/>
                                        <p:tgtEl>
                                          <p:spTgt spid="9">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nodeType="clickEffect">
                                  <p:stCondLst>
                                    <p:cond delay="0"/>
                                  </p:stCondLst>
                                  <p:childTnLst>
                                    <p:set>
                                      <p:cBhvr>
                                        <p:cTn id="16" dur="1000" fill="hold">
                                          <p:stCondLst>
                                            <p:cond delay="0"/>
                                          </p:stCondLst>
                                        </p:cTn>
                                        <p:tgtEl>
                                          <p:spTgt spid="9">
                                            <p:txEl>
                                              <p:pRg st="2" end="2"/>
                                            </p:txEl>
                                          </p:spTgt>
                                        </p:tgtEl>
                                        <p:attrNameLst>
                                          <p:attrName>style.visibility</p:attrName>
                                        </p:attrNameLst>
                                      </p:cBhvr>
                                      <p:to>
                                        <p:strVal val="visible"/>
                                      </p:to>
                                    </p:set>
                                    <p:animEffect transition="in" filter="checkerboard(across)">
                                      <p:cBhvr>
                                        <p:cTn id="17" dur="1000"/>
                                        <p:tgtEl>
                                          <p:spTgt spid="9">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5" presetClass="entr" presetSubtype="10" fill="hold" nodeType="clickEffect">
                                  <p:stCondLst>
                                    <p:cond delay="0"/>
                                  </p:stCondLst>
                                  <p:childTnLst>
                                    <p:set>
                                      <p:cBhvr>
                                        <p:cTn id="21" dur="1000" fill="hold">
                                          <p:stCondLst>
                                            <p:cond delay="0"/>
                                          </p:stCondLst>
                                        </p:cTn>
                                        <p:tgtEl>
                                          <p:spTgt spid="9">
                                            <p:txEl>
                                              <p:pRg st="3" end="3"/>
                                            </p:txEl>
                                          </p:spTgt>
                                        </p:tgtEl>
                                        <p:attrNameLst>
                                          <p:attrName>style.visibility</p:attrName>
                                        </p:attrNameLst>
                                      </p:cBhvr>
                                      <p:to>
                                        <p:strVal val="visible"/>
                                      </p:to>
                                    </p:set>
                                    <p:animEffect transition="in" filter="checkerboard(across)">
                                      <p:cBhvr>
                                        <p:cTn id="22" dur="1000"/>
                                        <p:tgtEl>
                                          <p:spTgt spid="9">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5" presetClass="entr" presetSubtype="10" fill="hold" nodeType="clickEffect">
                                  <p:stCondLst>
                                    <p:cond delay="0"/>
                                  </p:stCondLst>
                                  <p:childTnLst>
                                    <p:set>
                                      <p:cBhvr>
                                        <p:cTn id="26" dur="1000" fill="hold">
                                          <p:stCondLst>
                                            <p:cond delay="0"/>
                                          </p:stCondLst>
                                        </p:cTn>
                                        <p:tgtEl>
                                          <p:spTgt spid="9">
                                            <p:txEl>
                                              <p:pRg st="4" end="4"/>
                                            </p:txEl>
                                          </p:spTgt>
                                        </p:tgtEl>
                                        <p:attrNameLst>
                                          <p:attrName>style.visibility</p:attrName>
                                        </p:attrNameLst>
                                      </p:cBhvr>
                                      <p:to>
                                        <p:strVal val="visible"/>
                                      </p:to>
                                    </p:set>
                                    <p:animEffect transition="in" filter="checkerboard(across)">
                                      <p:cBhvr>
                                        <p:cTn id="27" dur="1000"/>
                                        <p:tgtEl>
                                          <p:spTgt spid="9">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nvSpPr>
        <p:spPr>
          <a:xfrm>
            <a:off x="326807" y="300827"/>
            <a:ext cx="724521" cy="699508"/>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284119" y="342043"/>
            <a:ext cx="809896" cy="586222"/>
          </a:xfrm>
          <a:prstGeom prst="rect">
            <a:avLst/>
          </a:prstGeom>
          <a:ln w="12700">
            <a:miter lim="400000"/>
          </a:ln>
        </p:spPr>
        <p:txBody>
          <a:bodyPr wrap="squar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ts val="0"/>
              </a:spcBef>
              <a:spcAft>
                <a:spcPts val="0"/>
              </a:spcAft>
              <a:buClrTx/>
              <a:buSzTx/>
              <a:buFontTx/>
              <a:buNone/>
              <a:defRPr sz="1800">
                <a:solidFill>
                  <a:srgbClr val="000000"/>
                </a:solidFill>
              </a:defRPr>
            </a:pPr>
            <a:r>
              <a:rPr kumimoji="0" lang="en-US" altLang="zh-CN" sz="3200" b="0" i="0" u="none" strike="noStrike" kern="0" cap="none" spc="0" normalizeH="0" baseline="0" noProof="0" dirty="0" smtClean="0">
                <a:ln>
                  <a:noFill/>
                </a:ln>
                <a:solidFill>
                  <a:srgbClr val="FFFFFF"/>
                </a:solidFill>
                <a:effectLst/>
                <a:uLnTx/>
                <a:uFillTx/>
                <a:latin typeface="+mn-lt"/>
                <a:ea typeface="方正舒体" panose="02010601030101010101" pitchFamily="2" charset="-122"/>
                <a:sym typeface="微软雅黑" panose="020B0503020204020204" charset="-122"/>
              </a:rPr>
              <a:t>2</a:t>
            </a:r>
            <a:endParaRPr kumimoji="0" sz="3200" b="0" i="0" u="none" strike="noStrike" kern="0" cap="none" spc="0" normalizeH="0" baseline="0" noProof="0" dirty="0">
              <a:ln>
                <a:noFill/>
              </a:ln>
              <a:solidFill>
                <a:srgbClr val="FFFFFF"/>
              </a:solidFill>
              <a:effectLst/>
              <a:uLnTx/>
              <a:uFillTx/>
              <a:latin typeface="+mn-lt"/>
              <a:ea typeface="方正舒体" panose="02010601030101010101" pitchFamily="2" charset="-122"/>
              <a:sym typeface="微软雅黑" panose="020B0503020204020204" charset="-122"/>
            </a:endParaRPr>
          </a:p>
        </p:txBody>
      </p:sp>
      <p:cxnSp>
        <p:nvCxnSpPr>
          <p:cNvPr id="8" name="直接连接符 7"/>
          <p:cNvCxnSpPr/>
          <p:nvPr/>
        </p:nvCxnSpPr>
        <p:spPr>
          <a:xfrm>
            <a:off x="1059874" y="833754"/>
            <a:ext cx="4669105"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sp>
        <p:nvSpPr>
          <p:cNvPr id="100" name="文本框 99"/>
          <p:cNvSpPr txBox="1"/>
          <p:nvPr/>
        </p:nvSpPr>
        <p:spPr>
          <a:xfrm>
            <a:off x="2676525" y="450056"/>
            <a:ext cx="2866390" cy="369212"/>
          </a:xfrm>
          <a:prstGeom prst="rect">
            <a:avLst/>
          </a:prstGeom>
          <a:noFill/>
          <a:ln w="9525">
            <a:noFill/>
          </a:ln>
        </p:spPr>
        <p:txBody>
          <a:bodyPr wrap="square">
            <a:spAutoFit/>
          </a:bodyPr>
          <a:lstStyle/>
          <a:p>
            <a:pPr marL="0" indent="0" algn="l" eaLnBrk="1" fontAlgn="auto" latinLnBrk="0" hangingPunct="1"/>
            <a:r>
              <a:rPr lang="zh-CN" sz="1800" b="1">
                <a:solidFill>
                  <a:srgbClr val="0000FF"/>
                </a:solidFill>
                <a:latin typeface="微软雅黑" panose="020B0503020204020204" charset="-122"/>
                <a:ea typeface="微软雅黑" panose="020B0503020204020204" charset="-122"/>
              </a:rPr>
              <a:t>考点二、功率及其计算</a:t>
            </a:r>
            <a:endParaRPr lang="en-US" altLang="zh-CN" sz="1800" b="1">
              <a:solidFill>
                <a:srgbClr val="0000FF"/>
              </a:solidFill>
              <a:latin typeface="微软雅黑" panose="020B0503020204020204" charset="-122"/>
              <a:ea typeface="微软雅黑" panose="020B0503020204020204" charset="-122"/>
            </a:endParaRPr>
          </a:p>
        </p:txBody>
      </p:sp>
      <p:sp>
        <p:nvSpPr>
          <p:cNvPr id="4" name="文本框 3"/>
          <p:cNvSpPr txBox="1"/>
          <p:nvPr/>
        </p:nvSpPr>
        <p:spPr>
          <a:xfrm>
            <a:off x="283846" y="1000691"/>
            <a:ext cx="8813165" cy="2312665"/>
          </a:xfrm>
          <a:prstGeom prst="rect">
            <a:avLst/>
          </a:prstGeom>
          <a:noFill/>
          <a:ln w="9525">
            <a:noFill/>
          </a:ln>
        </p:spPr>
        <p:txBody>
          <a:bodyPr wrap="square">
            <a:spAutoFit/>
          </a:bodyPr>
          <a:lstStyle/>
          <a:p>
            <a:pPr marL="0" indent="0" algn="l" eaLnBrk="1" fontAlgn="auto" latinLnBrk="0" hangingPunct="1">
              <a:lnSpc>
                <a:spcPct val="150000"/>
              </a:lnSpc>
            </a:pPr>
            <a:r>
              <a:rPr lang="zh-CN" sz="1600" b="0">
                <a:latin typeface="微软雅黑" panose="020B0503020204020204" charset="-122"/>
                <a:ea typeface="微软雅黑" panose="020B0503020204020204" charset="-122"/>
                <a:cs typeface="微软雅黑" panose="020B0503020204020204" charset="-122"/>
              </a:rPr>
              <a:t>从近几年的中考试题来看，对于“功率”主要考查学生对功率概念的理解和掌握程度，主要内容有：功率概念的认识以及简单计算，能进行功率的计算并利用功率解释生活中例子等。</a:t>
            </a:r>
          </a:p>
          <a:p>
            <a:pPr marL="0" indent="0" algn="l" eaLnBrk="1" fontAlgn="auto" latinLnBrk="0" hangingPunct="1">
              <a:lnSpc>
                <a:spcPct val="150000"/>
              </a:lnSpc>
            </a:pPr>
            <a:r>
              <a:rPr lang="zh-CN" sz="1600" b="0">
                <a:latin typeface="微软雅黑" panose="020B0503020204020204" charset="-122"/>
                <a:ea typeface="微软雅黑" panose="020B0503020204020204" charset="-122"/>
                <a:cs typeface="微软雅黑" panose="020B0503020204020204" charset="-122"/>
              </a:rPr>
              <a:t>功率在中考中出现概率较高并经常与功的概念结合出现。考题主要题型以填空题、选择题和计算题为主，常见题型是选择题和计算型填空题，均属于基础题型，试题难度以中等为主；难度较高主要集中在判断物体（力）做功功率并与效率结合在一起的题目，通过对功率的计算考查学生对功率概念的理解程度。</a:t>
            </a:r>
          </a:p>
        </p:txBody>
      </p:sp>
      <p:pic>
        <p:nvPicPr>
          <p:cNvPr id="7" name="图片 -2147482561" descr="图片2"/>
          <p:cNvPicPr>
            <a:picLocks noChangeAspect="1"/>
          </p:cNvPicPr>
          <p:nvPr/>
        </p:nvPicPr>
        <p:blipFill>
          <a:blip r:embed="rId2"/>
          <a:stretch>
            <a:fillRect/>
          </a:stretch>
        </p:blipFill>
        <p:spPr>
          <a:xfrm>
            <a:off x="1065531" y="73842"/>
            <a:ext cx="1285875" cy="760067"/>
          </a:xfrm>
          <a:prstGeom prst="rect">
            <a:avLst/>
          </a:prstGeom>
          <a:noFill/>
          <a:ln w="9525">
            <a:noFill/>
          </a:ln>
        </p:spPr>
      </p:pic>
    </p:spTree>
    <p:extLst>
      <p:ext uri="{BB962C8B-B14F-4D97-AF65-F5344CB8AC3E}">
        <p14:creationId xmlns:p14="http://schemas.microsoft.com/office/powerpoint/2010/main" val="2398825611"/>
      </p:ext>
    </p:extLst>
  </p:cSld>
  <p:clrMapOvr>
    <a:masterClrMapping/>
  </p:clrMapOvr>
  <p:transition spd="med" advTm="200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000" fill="hold">
                                          <p:stCondLst>
                                            <p:cond delay="0"/>
                                          </p:stCondLst>
                                        </p:cTn>
                                        <p:tgtEl>
                                          <p:spTgt spid="4">
                                            <p:txEl>
                                              <p:pRg st="0" end="0"/>
                                            </p:txEl>
                                          </p:spTgt>
                                        </p:tgtEl>
                                        <p:attrNameLst>
                                          <p:attrName>style.visibility</p:attrName>
                                        </p:attrNameLst>
                                      </p:cBhvr>
                                      <p:to>
                                        <p:strVal val="visible"/>
                                      </p:to>
                                    </p:set>
                                    <p:animEffect transition="in" filter="checkerboard(across)">
                                      <p:cBhvr>
                                        <p:cTn id="7" dur="10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000" fill="hold">
                                          <p:stCondLst>
                                            <p:cond delay="0"/>
                                          </p:stCondLst>
                                        </p:cTn>
                                        <p:tgtEl>
                                          <p:spTgt spid="4">
                                            <p:txEl>
                                              <p:pRg st="1" end="1"/>
                                            </p:txEl>
                                          </p:spTgt>
                                        </p:tgtEl>
                                        <p:attrNameLst>
                                          <p:attrName>style.visibility</p:attrName>
                                        </p:attrNameLst>
                                      </p:cBhvr>
                                      <p:to>
                                        <p:strVal val="visible"/>
                                      </p:to>
                                    </p:set>
                                    <p:animEffect transition="in" filter="checkerboard(across)">
                                      <p:cBhvr>
                                        <p:cTn id="12" dur="10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nvSpPr>
        <p:spPr>
          <a:xfrm>
            <a:off x="326807" y="300827"/>
            <a:ext cx="724521" cy="699508"/>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284119" y="342043"/>
            <a:ext cx="809896" cy="586222"/>
          </a:xfrm>
          <a:prstGeom prst="rect">
            <a:avLst/>
          </a:prstGeom>
          <a:ln w="12700">
            <a:miter lim="400000"/>
          </a:ln>
        </p:spPr>
        <p:txBody>
          <a:bodyPr wrap="squar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ts val="0"/>
              </a:spcBef>
              <a:spcAft>
                <a:spcPts val="0"/>
              </a:spcAft>
              <a:buClrTx/>
              <a:buSzTx/>
              <a:buFontTx/>
              <a:buNone/>
              <a:defRPr sz="1800">
                <a:solidFill>
                  <a:srgbClr val="000000"/>
                </a:solidFill>
              </a:defRPr>
            </a:pPr>
            <a:r>
              <a:rPr kumimoji="0" lang="en-US" altLang="zh-CN" sz="3200" b="0" i="0" u="none" strike="noStrike" kern="0" cap="none" spc="0" normalizeH="0" baseline="0" noProof="0" dirty="0" smtClean="0">
                <a:ln>
                  <a:noFill/>
                </a:ln>
                <a:solidFill>
                  <a:srgbClr val="FFFFFF"/>
                </a:solidFill>
                <a:effectLst/>
                <a:uLnTx/>
                <a:uFillTx/>
                <a:latin typeface="+mn-lt"/>
                <a:ea typeface="方正舒体" panose="02010601030101010101" pitchFamily="2" charset="-122"/>
                <a:sym typeface="微软雅黑" panose="020B0503020204020204" charset="-122"/>
              </a:rPr>
              <a:t>2</a:t>
            </a:r>
            <a:endParaRPr kumimoji="0" sz="3200" b="0" i="0" u="none" strike="noStrike" kern="0" cap="none" spc="0" normalizeH="0" baseline="0" noProof="0" dirty="0">
              <a:ln>
                <a:noFill/>
              </a:ln>
              <a:solidFill>
                <a:srgbClr val="FFFFFF"/>
              </a:solidFill>
              <a:effectLst/>
              <a:uLnTx/>
              <a:uFillTx/>
              <a:latin typeface="+mn-lt"/>
              <a:ea typeface="方正舒体" panose="02010601030101010101" pitchFamily="2" charset="-122"/>
              <a:sym typeface="微软雅黑" panose="020B0503020204020204" charset="-122"/>
            </a:endParaRPr>
          </a:p>
        </p:txBody>
      </p:sp>
      <p:cxnSp>
        <p:nvCxnSpPr>
          <p:cNvPr id="8" name="直接连接符 7"/>
          <p:cNvCxnSpPr/>
          <p:nvPr/>
        </p:nvCxnSpPr>
        <p:spPr>
          <a:xfrm>
            <a:off x="1059874" y="833754"/>
            <a:ext cx="4669105"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sp>
        <p:nvSpPr>
          <p:cNvPr id="100" name="文本框 99"/>
          <p:cNvSpPr txBox="1"/>
          <p:nvPr/>
        </p:nvSpPr>
        <p:spPr>
          <a:xfrm>
            <a:off x="2676525" y="450056"/>
            <a:ext cx="2632710" cy="369212"/>
          </a:xfrm>
          <a:prstGeom prst="rect">
            <a:avLst/>
          </a:prstGeom>
          <a:noFill/>
          <a:ln w="9525">
            <a:noFill/>
          </a:ln>
        </p:spPr>
        <p:txBody>
          <a:bodyPr wrap="square">
            <a:spAutoFit/>
          </a:bodyPr>
          <a:lstStyle/>
          <a:p>
            <a:pPr marL="0" indent="0" algn="l" eaLnBrk="1" fontAlgn="auto" latinLnBrk="0" hangingPunct="1"/>
            <a:r>
              <a:rPr lang="zh-CN" sz="1800" b="1">
                <a:solidFill>
                  <a:srgbClr val="0000FF"/>
                </a:solidFill>
                <a:latin typeface="微软雅黑" panose="020B0503020204020204" charset="-122"/>
                <a:ea typeface="微软雅黑" panose="020B0503020204020204" charset="-122"/>
              </a:rPr>
              <a:t>考点二、功率及其计算</a:t>
            </a:r>
            <a:endParaRPr lang="en-US" altLang="zh-CN" sz="1800" b="1">
              <a:solidFill>
                <a:srgbClr val="0000FF"/>
              </a:solidFill>
              <a:latin typeface="微软雅黑" panose="020B0503020204020204" charset="-122"/>
              <a:ea typeface="微软雅黑" panose="020B0503020204020204" charset="-122"/>
            </a:endParaRPr>
          </a:p>
        </p:txBody>
      </p:sp>
      <p:sp>
        <p:nvSpPr>
          <p:cNvPr id="3" name="文本框 2"/>
          <p:cNvSpPr txBox="1"/>
          <p:nvPr/>
        </p:nvSpPr>
        <p:spPr>
          <a:xfrm>
            <a:off x="327026" y="1000691"/>
            <a:ext cx="8689975" cy="1757575"/>
          </a:xfrm>
          <a:prstGeom prst="rect">
            <a:avLst/>
          </a:prstGeom>
          <a:noFill/>
          <a:ln w="9525">
            <a:noFill/>
          </a:ln>
        </p:spPr>
        <p:txBody>
          <a:bodyPr wrap="square">
            <a:spAutoFit/>
          </a:bodyPr>
          <a:lstStyle/>
          <a:p>
            <a:pPr marL="0" indent="0" algn="l" eaLnBrk="1" fontAlgn="auto" latinLnBrk="0" hangingPunct="1">
              <a:lnSpc>
                <a:spcPct val="150000"/>
              </a:lnSpc>
            </a:pPr>
            <a:r>
              <a:rPr lang="zh-CN" sz="1800" b="1">
                <a:solidFill>
                  <a:srgbClr val="1116CC"/>
                </a:solidFill>
                <a:latin typeface="微软雅黑" panose="020B0503020204020204" charset="-122"/>
                <a:ea typeface="微软雅黑" panose="020B0503020204020204" charset="-122"/>
                <a:cs typeface="微软雅黑" panose="020B0503020204020204" charset="-122"/>
              </a:rPr>
              <a:t>典例二</a:t>
            </a:r>
            <a:r>
              <a:rPr lang="zh-CN" sz="1800" b="1">
                <a:latin typeface="微软雅黑" panose="020B0503020204020204" charset="-122"/>
                <a:ea typeface="微软雅黑" panose="020B0503020204020204" charset="-122"/>
                <a:cs typeface="微软雅黑" panose="020B0503020204020204" charset="-122"/>
              </a:rPr>
              <a:t>：（2019·邵阳）</a:t>
            </a:r>
            <a:r>
              <a:rPr lang="zh-CN" sz="1800">
                <a:latin typeface="微软雅黑" panose="020B0503020204020204" charset="-122"/>
                <a:ea typeface="微软雅黑" panose="020B0503020204020204" charset="-122"/>
                <a:cs typeface="微软雅黑" panose="020B0503020204020204" charset="-122"/>
              </a:rPr>
              <a:t>参加今年邵阳市初中毕业学业考试的王小鹏同学听到考试预备铃响了，考室还在四楼呀!一口气从一楼跑到四楼考室，所用时间为30秒。他上楼过程克服自身重力做功的功率最接近（  ）。</a:t>
            </a:r>
          </a:p>
          <a:p>
            <a:pPr marL="0" indent="0" algn="l" eaLnBrk="1" fontAlgn="auto" latinLnBrk="0" hangingPunct="1">
              <a:lnSpc>
                <a:spcPct val="150000"/>
              </a:lnSpc>
            </a:pPr>
            <a:r>
              <a:rPr lang="zh-CN" sz="1800">
                <a:latin typeface="微软雅黑" panose="020B0503020204020204" charset="-122"/>
                <a:ea typeface="微软雅黑" panose="020B0503020204020204" charset="-122"/>
                <a:cs typeface="微软雅黑" panose="020B0503020204020204" charset="-122"/>
              </a:rPr>
              <a:t>A．1.5W    B．15W    C．150W    D．1500W</a:t>
            </a:r>
          </a:p>
        </p:txBody>
      </p:sp>
      <p:pic>
        <p:nvPicPr>
          <p:cNvPr id="11" name="图片 -2147482561" descr="图片2"/>
          <p:cNvPicPr>
            <a:picLocks noChangeAspect="1"/>
          </p:cNvPicPr>
          <p:nvPr/>
        </p:nvPicPr>
        <p:blipFill>
          <a:blip r:embed="rId2"/>
          <a:stretch>
            <a:fillRect/>
          </a:stretch>
        </p:blipFill>
        <p:spPr>
          <a:xfrm>
            <a:off x="1065531" y="73842"/>
            <a:ext cx="1285875" cy="760067"/>
          </a:xfrm>
          <a:prstGeom prst="rect">
            <a:avLst/>
          </a:prstGeom>
          <a:noFill/>
          <a:ln w="9525">
            <a:noFill/>
          </a:ln>
        </p:spPr>
      </p:pic>
    </p:spTree>
    <p:extLst>
      <p:ext uri="{BB962C8B-B14F-4D97-AF65-F5344CB8AC3E}">
        <p14:creationId xmlns:p14="http://schemas.microsoft.com/office/powerpoint/2010/main" val="3017187411"/>
      </p:ext>
    </p:extLst>
  </p:cSld>
  <p:clrMapOvr>
    <a:masterClrMapping/>
  </p:clrMapOvr>
  <p:transition spd="med" advTm="200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000" fill="hold">
                                          <p:stCondLst>
                                            <p:cond delay="0"/>
                                          </p:stCondLst>
                                        </p:cTn>
                                        <p:tgtEl>
                                          <p:spTgt spid="3">
                                            <p:txEl>
                                              <p:pRg st="0" end="0"/>
                                            </p:txEl>
                                          </p:spTgt>
                                        </p:tgtEl>
                                        <p:attrNameLst>
                                          <p:attrName>style.visibility</p:attrName>
                                        </p:attrNameLst>
                                      </p:cBhvr>
                                      <p:to>
                                        <p:strVal val="visible"/>
                                      </p:to>
                                    </p:set>
                                    <p:animEffect transition="in" filter="checkerboard(across)">
                                      <p:cBhvr>
                                        <p:cTn id="7" dur="1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000" fill="hold">
                                          <p:stCondLst>
                                            <p:cond delay="0"/>
                                          </p:stCondLst>
                                        </p:cTn>
                                        <p:tgtEl>
                                          <p:spTgt spid="3">
                                            <p:txEl>
                                              <p:pRg st="1" end="1"/>
                                            </p:txEl>
                                          </p:spTgt>
                                        </p:tgtEl>
                                        <p:attrNameLst>
                                          <p:attrName>style.visibility</p:attrName>
                                        </p:attrNameLst>
                                      </p:cBhvr>
                                      <p:to>
                                        <p:strVal val="visible"/>
                                      </p:to>
                                    </p:set>
                                    <p:animEffect transition="in" filter="checkerboard(across)">
                                      <p:cBhvr>
                                        <p:cTn id="12" dur="10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nvSpPr>
        <p:spPr>
          <a:xfrm>
            <a:off x="326807" y="300827"/>
            <a:ext cx="724521" cy="699508"/>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284119" y="342043"/>
            <a:ext cx="809896" cy="586222"/>
          </a:xfrm>
          <a:prstGeom prst="rect">
            <a:avLst/>
          </a:prstGeom>
          <a:ln w="12700">
            <a:miter lim="400000"/>
          </a:ln>
        </p:spPr>
        <p:txBody>
          <a:bodyPr wrap="squar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ts val="0"/>
              </a:spcBef>
              <a:spcAft>
                <a:spcPts val="0"/>
              </a:spcAft>
              <a:buClrTx/>
              <a:buSzTx/>
              <a:buFontTx/>
              <a:buNone/>
              <a:defRPr sz="1800">
                <a:solidFill>
                  <a:srgbClr val="000000"/>
                </a:solidFill>
              </a:defRPr>
            </a:pPr>
            <a:r>
              <a:rPr kumimoji="0" lang="en-US" altLang="zh-CN" sz="3200" b="0" i="0" u="none" strike="noStrike" kern="0" cap="none" spc="0" normalizeH="0" baseline="0" noProof="0" dirty="0" smtClean="0">
                <a:ln>
                  <a:noFill/>
                </a:ln>
                <a:solidFill>
                  <a:srgbClr val="FFFFFF"/>
                </a:solidFill>
                <a:effectLst/>
                <a:uLnTx/>
                <a:uFillTx/>
                <a:latin typeface="+mn-lt"/>
                <a:ea typeface="方正舒体" panose="02010601030101010101" pitchFamily="2" charset="-122"/>
                <a:sym typeface="微软雅黑" panose="020B0503020204020204" charset="-122"/>
              </a:rPr>
              <a:t>2</a:t>
            </a:r>
            <a:endParaRPr kumimoji="0" sz="3200" b="0" i="0" u="none" strike="noStrike" kern="0" cap="none" spc="0" normalizeH="0" baseline="0" noProof="0" dirty="0">
              <a:ln>
                <a:noFill/>
              </a:ln>
              <a:solidFill>
                <a:srgbClr val="FFFFFF"/>
              </a:solidFill>
              <a:effectLst/>
              <a:uLnTx/>
              <a:uFillTx/>
              <a:latin typeface="+mn-lt"/>
              <a:ea typeface="方正舒体" panose="02010601030101010101" pitchFamily="2" charset="-122"/>
              <a:sym typeface="微软雅黑" panose="020B0503020204020204" charset="-122"/>
            </a:endParaRPr>
          </a:p>
        </p:txBody>
      </p:sp>
      <p:cxnSp>
        <p:nvCxnSpPr>
          <p:cNvPr id="8" name="直接连接符 7"/>
          <p:cNvCxnSpPr/>
          <p:nvPr/>
        </p:nvCxnSpPr>
        <p:spPr>
          <a:xfrm>
            <a:off x="1059874" y="833754"/>
            <a:ext cx="4669105"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sp>
        <p:nvSpPr>
          <p:cNvPr id="100" name="文本框 99"/>
          <p:cNvSpPr txBox="1"/>
          <p:nvPr/>
        </p:nvSpPr>
        <p:spPr>
          <a:xfrm>
            <a:off x="2676526" y="450056"/>
            <a:ext cx="2745105" cy="369212"/>
          </a:xfrm>
          <a:prstGeom prst="rect">
            <a:avLst/>
          </a:prstGeom>
          <a:noFill/>
          <a:ln w="9525">
            <a:noFill/>
          </a:ln>
        </p:spPr>
        <p:txBody>
          <a:bodyPr wrap="square">
            <a:spAutoFit/>
          </a:bodyPr>
          <a:lstStyle/>
          <a:p>
            <a:pPr marL="0" indent="0" algn="l" eaLnBrk="1" fontAlgn="auto" latinLnBrk="0" hangingPunct="1"/>
            <a:r>
              <a:rPr lang="zh-CN" sz="1800" b="1">
                <a:solidFill>
                  <a:srgbClr val="0000FF"/>
                </a:solidFill>
                <a:latin typeface="微软雅黑" panose="020B0503020204020204" charset="-122"/>
                <a:ea typeface="微软雅黑" panose="020B0503020204020204" charset="-122"/>
              </a:rPr>
              <a:t>考点二、功率及其计算</a:t>
            </a:r>
            <a:endParaRPr lang="en-US" altLang="zh-CN" sz="1800" b="1">
              <a:solidFill>
                <a:srgbClr val="0000FF"/>
              </a:solidFill>
              <a:latin typeface="微软雅黑" panose="020B0503020204020204" charset="-122"/>
              <a:ea typeface="微软雅黑" panose="020B0503020204020204" charset="-122"/>
            </a:endParaRPr>
          </a:p>
        </p:txBody>
      </p:sp>
      <p:sp>
        <p:nvSpPr>
          <p:cNvPr id="9" name="文本框 8"/>
          <p:cNvSpPr txBox="1"/>
          <p:nvPr/>
        </p:nvSpPr>
        <p:spPr>
          <a:xfrm>
            <a:off x="327026" y="1000691"/>
            <a:ext cx="8689975" cy="1757575"/>
          </a:xfrm>
          <a:prstGeom prst="rect">
            <a:avLst/>
          </a:prstGeom>
          <a:noFill/>
          <a:ln w="9525">
            <a:noFill/>
          </a:ln>
        </p:spPr>
        <p:txBody>
          <a:bodyPr wrap="square">
            <a:spAutoFit/>
          </a:bodyPr>
          <a:lstStyle/>
          <a:p>
            <a:pPr marL="0" indent="0" algn="l" eaLnBrk="1" fontAlgn="auto" latinLnBrk="0" hangingPunct="1">
              <a:lnSpc>
                <a:spcPct val="150000"/>
              </a:lnSpc>
            </a:pPr>
            <a:r>
              <a:rPr sz="1800" b="0">
                <a:solidFill>
                  <a:srgbClr val="FF0000"/>
                </a:solidFill>
                <a:latin typeface="微软雅黑" panose="020B0503020204020204" charset="-122"/>
                <a:ea typeface="微软雅黑" panose="020B0503020204020204" charset="-122"/>
                <a:cs typeface="微软雅黑" panose="020B0503020204020204" charset="-122"/>
              </a:rPr>
              <a:t>【答案】C。</a:t>
            </a:r>
          </a:p>
          <a:p>
            <a:pPr marL="0" indent="0" algn="l" eaLnBrk="1" fontAlgn="auto" latinLnBrk="0" hangingPunct="1">
              <a:lnSpc>
                <a:spcPct val="150000"/>
              </a:lnSpc>
            </a:pPr>
            <a:r>
              <a:rPr sz="1800" b="0">
                <a:solidFill>
                  <a:srgbClr val="FF0000"/>
                </a:solidFill>
                <a:latin typeface="微软雅黑" panose="020B0503020204020204" charset="-122"/>
                <a:ea typeface="微软雅黑" panose="020B0503020204020204" charset="-122"/>
                <a:cs typeface="微软雅黑" panose="020B0503020204020204" charset="-122"/>
              </a:rPr>
              <a:t>【解析】王小鹏同学的体重约为500N，一层楼高约为3m，从一楼跑到四楼上升了三层楼的高度约9m，所用时间为30s；则克服自己重力做功的功率约为：P=150W。故选C。</a:t>
            </a:r>
          </a:p>
        </p:txBody>
      </p:sp>
      <p:pic>
        <p:nvPicPr>
          <p:cNvPr id="11" name="图片 -2147482561" descr="图片2"/>
          <p:cNvPicPr>
            <a:picLocks noChangeAspect="1"/>
          </p:cNvPicPr>
          <p:nvPr/>
        </p:nvPicPr>
        <p:blipFill>
          <a:blip r:embed="rId2"/>
          <a:stretch>
            <a:fillRect/>
          </a:stretch>
        </p:blipFill>
        <p:spPr>
          <a:xfrm>
            <a:off x="1065531" y="73842"/>
            <a:ext cx="1285875" cy="760067"/>
          </a:xfrm>
          <a:prstGeom prst="rect">
            <a:avLst/>
          </a:prstGeom>
          <a:noFill/>
          <a:ln w="9525">
            <a:noFill/>
          </a:ln>
        </p:spPr>
      </p:pic>
    </p:spTree>
    <p:extLst>
      <p:ext uri="{BB962C8B-B14F-4D97-AF65-F5344CB8AC3E}">
        <p14:creationId xmlns:p14="http://schemas.microsoft.com/office/powerpoint/2010/main" val="137397498"/>
      </p:ext>
    </p:extLst>
  </p:cSld>
  <p:clrMapOvr>
    <a:masterClrMapping/>
  </p:clrMapOvr>
  <p:transition spd="med" advTm="200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000" fill="hold">
                                          <p:stCondLst>
                                            <p:cond delay="0"/>
                                          </p:stCondLst>
                                        </p:cTn>
                                        <p:tgtEl>
                                          <p:spTgt spid="9">
                                            <p:txEl>
                                              <p:pRg st="0" end="0"/>
                                            </p:txEl>
                                          </p:spTgt>
                                        </p:tgtEl>
                                        <p:attrNameLst>
                                          <p:attrName>style.visibility</p:attrName>
                                        </p:attrNameLst>
                                      </p:cBhvr>
                                      <p:to>
                                        <p:strVal val="visible"/>
                                      </p:to>
                                    </p:set>
                                    <p:animEffect transition="in" filter="checkerboard(across)">
                                      <p:cBhvr>
                                        <p:cTn id="7" dur="1000"/>
                                        <p:tgtEl>
                                          <p:spTgt spid="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000" fill="hold">
                                          <p:stCondLst>
                                            <p:cond delay="0"/>
                                          </p:stCondLst>
                                        </p:cTn>
                                        <p:tgtEl>
                                          <p:spTgt spid="9">
                                            <p:txEl>
                                              <p:pRg st="1" end="1"/>
                                            </p:txEl>
                                          </p:spTgt>
                                        </p:tgtEl>
                                        <p:attrNameLst>
                                          <p:attrName>style.visibility</p:attrName>
                                        </p:attrNameLst>
                                      </p:cBhvr>
                                      <p:to>
                                        <p:strVal val="visible"/>
                                      </p:to>
                                    </p:set>
                                    <p:animEffect transition="in" filter="checkerboard(across)">
                                      <p:cBhvr>
                                        <p:cTn id="12" dur="1000"/>
                                        <p:tgtEl>
                                          <p:spTgt spid="9">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nvSpPr>
        <p:spPr>
          <a:xfrm>
            <a:off x="326807" y="300827"/>
            <a:ext cx="724521" cy="699508"/>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284119" y="342043"/>
            <a:ext cx="809896" cy="586222"/>
          </a:xfrm>
          <a:prstGeom prst="rect">
            <a:avLst/>
          </a:prstGeom>
          <a:ln w="12700">
            <a:miter lim="400000"/>
          </a:ln>
        </p:spPr>
        <p:txBody>
          <a:bodyPr wrap="squar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ts val="0"/>
              </a:spcBef>
              <a:spcAft>
                <a:spcPts val="0"/>
              </a:spcAft>
              <a:buClrTx/>
              <a:buSzTx/>
              <a:buFontTx/>
              <a:buNone/>
              <a:defRPr sz="1800">
                <a:solidFill>
                  <a:srgbClr val="000000"/>
                </a:solidFill>
              </a:defRPr>
            </a:pPr>
            <a:r>
              <a:rPr kumimoji="0" lang="en-US" altLang="zh-CN" sz="3200" b="0" i="0" u="none" strike="noStrike" kern="0" cap="none" spc="0" normalizeH="0" baseline="0" noProof="0" dirty="0" smtClean="0">
                <a:ln>
                  <a:noFill/>
                </a:ln>
                <a:solidFill>
                  <a:srgbClr val="FFFFFF"/>
                </a:solidFill>
                <a:effectLst/>
                <a:uLnTx/>
                <a:uFillTx/>
                <a:latin typeface="+mn-lt"/>
                <a:ea typeface="方正舒体" panose="02010601030101010101" pitchFamily="2" charset="-122"/>
                <a:sym typeface="微软雅黑" panose="020B0503020204020204" charset="-122"/>
              </a:rPr>
              <a:t>2</a:t>
            </a:r>
            <a:endParaRPr kumimoji="0" sz="3200" b="0" i="0" u="none" strike="noStrike" kern="0" cap="none" spc="0" normalizeH="0" baseline="0" noProof="0" dirty="0">
              <a:ln>
                <a:noFill/>
              </a:ln>
              <a:solidFill>
                <a:srgbClr val="FFFFFF"/>
              </a:solidFill>
              <a:effectLst/>
              <a:uLnTx/>
              <a:uFillTx/>
              <a:latin typeface="+mn-lt"/>
              <a:ea typeface="方正舒体" panose="02010601030101010101" pitchFamily="2" charset="-122"/>
              <a:sym typeface="微软雅黑" panose="020B0503020204020204" charset="-122"/>
            </a:endParaRPr>
          </a:p>
        </p:txBody>
      </p:sp>
      <p:cxnSp>
        <p:nvCxnSpPr>
          <p:cNvPr id="8" name="直接连接符 7"/>
          <p:cNvCxnSpPr/>
          <p:nvPr/>
        </p:nvCxnSpPr>
        <p:spPr>
          <a:xfrm>
            <a:off x="1059874" y="833754"/>
            <a:ext cx="4669105"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sp>
        <p:nvSpPr>
          <p:cNvPr id="100" name="文本框 99"/>
          <p:cNvSpPr txBox="1"/>
          <p:nvPr/>
        </p:nvSpPr>
        <p:spPr>
          <a:xfrm>
            <a:off x="2676525" y="450056"/>
            <a:ext cx="2632710" cy="369212"/>
          </a:xfrm>
          <a:prstGeom prst="rect">
            <a:avLst/>
          </a:prstGeom>
          <a:noFill/>
          <a:ln w="9525">
            <a:noFill/>
          </a:ln>
        </p:spPr>
        <p:txBody>
          <a:bodyPr wrap="square">
            <a:spAutoFit/>
          </a:bodyPr>
          <a:lstStyle/>
          <a:p>
            <a:pPr marL="0" indent="0" algn="l" eaLnBrk="1" fontAlgn="auto" latinLnBrk="0" hangingPunct="1"/>
            <a:r>
              <a:rPr lang="zh-CN" sz="1800" b="1">
                <a:solidFill>
                  <a:srgbClr val="0000FF"/>
                </a:solidFill>
                <a:latin typeface="微软雅黑" panose="020B0503020204020204" charset="-122"/>
                <a:ea typeface="微软雅黑" panose="020B0503020204020204" charset="-122"/>
              </a:rPr>
              <a:t>考点三、动能和势能</a:t>
            </a:r>
            <a:endParaRPr lang="en-US" altLang="zh-CN" sz="1800" b="1">
              <a:solidFill>
                <a:srgbClr val="0000FF"/>
              </a:solidFill>
              <a:latin typeface="微软雅黑" panose="020B0503020204020204" charset="-122"/>
              <a:ea typeface="微软雅黑" panose="020B0503020204020204" charset="-122"/>
            </a:endParaRPr>
          </a:p>
        </p:txBody>
      </p:sp>
      <p:sp>
        <p:nvSpPr>
          <p:cNvPr id="3" name="文本框 2"/>
          <p:cNvSpPr txBox="1"/>
          <p:nvPr/>
        </p:nvSpPr>
        <p:spPr>
          <a:xfrm>
            <a:off x="327026" y="1000691"/>
            <a:ext cx="8689975" cy="3793968"/>
          </a:xfrm>
          <a:prstGeom prst="rect">
            <a:avLst/>
          </a:prstGeom>
          <a:noFill/>
          <a:ln w="9525">
            <a:noFill/>
          </a:ln>
        </p:spPr>
        <p:txBody>
          <a:bodyPr wrap="square">
            <a:spAutoFit/>
          </a:bodyPr>
          <a:lstStyle/>
          <a:p>
            <a:pPr marL="0" indent="0" algn="l" eaLnBrk="1" fontAlgn="auto" latinLnBrk="0" hangingPunct="1">
              <a:lnSpc>
                <a:spcPct val="150000"/>
              </a:lnSpc>
            </a:pPr>
            <a:r>
              <a:rPr lang="zh-CN" sz="1600">
                <a:latin typeface="微软雅黑" panose="020B0503020204020204" charset="-122"/>
                <a:ea typeface="微软雅黑" panose="020B0503020204020204" charset="-122"/>
                <a:cs typeface="微软雅黑" panose="020B0503020204020204" charset="-122"/>
              </a:rPr>
              <a:t>动能和势能都是机械能，是本章的重要内容，在中考试卷中属于常考热点。从近几年的中考试题来看，“动能”主要考查物体是否具有动能、动能大小比较以及影响物体动能大小的因素；“势能”主要考查物体是否具有势能，势能大小比较以及影响势能大小的因素（势能分为重力势能和弹性势能）。动能和势能考题中，注意联系生活实际，把所学知识与生活相结合。</a:t>
            </a:r>
          </a:p>
          <a:p>
            <a:pPr marL="0" indent="0" algn="l" eaLnBrk="1" fontAlgn="auto" latinLnBrk="0" hangingPunct="1">
              <a:lnSpc>
                <a:spcPct val="150000"/>
              </a:lnSpc>
            </a:pPr>
            <a:r>
              <a:rPr lang="zh-CN" sz="1600">
                <a:latin typeface="微软雅黑" panose="020B0503020204020204" charset="-122"/>
                <a:ea typeface="微软雅黑" panose="020B0503020204020204" charset="-122"/>
                <a:cs typeface="微软雅黑" panose="020B0503020204020204" charset="-122"/>
              </a:rPr>
              <a:t>中考考题中，有关动能和势能问题形式基本上固定，常见于选择题、填空题，涉及动能实验探究题出现概率也较高，至于势能的实验探究题也曾出现过，但概率不高。填空题、选择题均属于基础题型，试题难度以中等偏下为主，只要能很好地掌握动能和势能的基本概念，一般情况下都可以很好地解答；难度较高主要集中在动能和势能的实验探究问题中，要想很好解答实验探究类试题，大家应正确理解动能和势能的基本概念以及影响它们大小的因素，另一方面利用物理分析方法结合所探究的问题，就可以很好解答此类考题。</a:t>
            </a:r>
          </a:p>
        </p:txBody>
      </p:sp>
      <p:pic>
        <p:nvPicPr>
          <p:cNvPr id="11" name="图片 -2147482561" descr="图片2"/>
          <p:cNvPicPr>
            <a:picLocks noChangeAspect="1"/>
          </p:cNvPicPr>
          <p:nvPr/>
        </p:nvPicPr>
        <p:blipFill>
          <a:blip r:embed="rId2"/>
          <a:stretch>
            <a:fillRect/>
          </a:stretch>
        </p:blipFill>
        <p:spPr>
          <a:xfrm>
            <a:off x="1065531" y="73842"/>
            <a:ext cx="1285875" cy="760067"/>
          </a:xfrm>
          <a:prstGeom prst="rect">
            <a:avLst/>
          </a:prstGeom>
          <a:noFill/>
          <a:ln w="9525">
            <a:noFill/>
          </a:ln>
        </p:spPr>
      </p:pic>
    </p:spTree>
    <p:extLst>
      <p:ext uri="{BB962C8B-B14F-4D97-AF65-F5344CB8AC3E}">
        <p14:creationId xmlns:p14="http://schemas.microsoft.com/office/powerpoint/2010/main" val="1003199459"/>
      </p:ext>
    </p:extLst>
  </p:cSld>
  <p:clrMapOvr>
    <a:masterClrMapping/>
  </p:clrMapOvr>
  <p:transition spd="med" advTm="200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000" fill="hold">
                                          <p:stCondLst>
                                            <p:cond delay="0"/>
                                          </p:stCondLst>
                                        </p:cTn>
                                        <p:tgtEl>
                                          <p:spTgt spid="3">
                                            <p:txEl>
                                              <p:pRg st="0" end="0"/>
                                            </p:txEl>
                                          </p:spTgt>
                                        </p:tgtEl>
                                        <p:attrNameLst>
                                          <p:attrName>style.visibility</p:attrName>
                                        </p:attrNameLst>
                                      </p:cBhvr>
                                      <p:to>
                                        <p:strVal val="visible"/>
                                      </p:to>
                                    </p:set>
                                    <p:animEffect transition="in" filter="checkerboard(across)">
                                      <p:cBhvr>
                                        <p:cTn id="7" dur="1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000" fill="hold">
                                          <p:stCondLst>
                                            <p:cond delay="0"/>
                                          </p:stCondLst>
                                        </p:cTn>
                                        <p:tgtEl>
                                          <p:spTgt spid="3">
                                            <p:txEl>
                                              <p:pRg st="1" end="1"/>
                                            </p:txEl>
                                          </p:spTgt>
                                        </p:tgtEl>
                                        <p:attrNameLst>
                                          <p:attrName>style.visibility</p:attrName>
                                        </p:attrNameLst>
                                      </p:cBhvr>
                                      <p:to>
                                        <p:strVal val="visible"/>
                                      </p:to>
                                    </p:set>
                                    <p:animEffect transition="in" filter="checkerboard(across)">
                                      <p:cBhvr>
                                        <p:cTn id="12" dur="10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nvSpPr>
        <p:spPr>
          <a:xfrm>
            <a:off x="326807" y="300827"/>
            <a:ext cx="724521" cy="699508"/>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284119" y="342043"/>
            <a:ext cx="809896" cy="586222"/>
          </a:xfrm>
          <a:prstGeom prst="rect">
            <a:avLst/>
          </a:prstGeom>
          <a:ln w="12700">
            <a:miter lim="400000"/>
          </a:ln>
        </p:spPr>
        <p:txBody>
          <a:bodyPr wrap="squar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ts val="0"/>
              </a:spcBef>
              <a:spcAft>
                <a:spcPts val="0"/>
              </a:spcAft>
              <a:buClrTx/>
              <a:buSzTx/>
              <a:buFontTx/>
              <a:buNone/>
              <a:defRPr sz="1800">
                <a:solidFill>
                  <a:srgbClr val="000000"/>
                </a:solidFill>
              </a:defRPr>
            </a:pPr>
            <a:r>
              <a:rPr kumimoji="0" lang="en-US" altLang="zh-CN" sz="3200" b="0" i="0" u="none" strike="noStrike" kern="0" cap="none" spc="0" normalizeH="0" baseline="0" noProof="0" dirty="0" smtClean="0">
                <a:ln>
                  <a:noFill/>
                </a:ln>
                <a:solidFill>
                  <a:srgbClr val="FFFFFF"/>
                </a:solidFill>
                <a:effectLst/>
                <a:uLnTx/>
                <a:uFillTx/>
                <a:latin typeface="+mn-lt"/>
                <a:ea typeface="方正舒体" panose="02010601030101010101" pitchFamily="2" charset="-122"/>
                <a:sym typeface="微软雅黑" panose="020B0503020204020204" charset="-122"/>
              </a:rPr>
              <a:t>2</a:t>
            </a:r>
            <a:endParaRPr kumimoji="0" sz="3200" b="0" i="0" u="none" strike="noStrike" kern="0" cap="none" spc="0" normalizeH="0" baseline="0" noProof="0" dirty="0">
              <a:ln>
                <a:noFill/>
              </a:ln>
              <a:solidFill>
                <a:srgbClr val="FFFFFF"/>
              </a:solidFill>
              <a:effectLst/>
              <a:uLnTx/>
              <a:uFillTx/>
              <a:latin typeface="+mn-lt"/>
              <a:ea typeface="方正舒体" panose="02010601030101010101" pitchFamily="2" charset="-122"/>
              <a:sym typeface="微软雅黑" panose="020B0503020204020204" charset="-122"/>
            </a:endParaRPr>
          </a:p>
        </p:txBody>
      </p:sp>
      <p:cxnSp>
        <p:nvCxnSpPr>
          <p:cNvPr id="8" name="直接连接符 7"/>
          <p:cNvCxnSpPr/>
          <p:nvPr/>
        </p:nvCxnSpPr>
        <p:spPr>
          <a:xfrm>
            <a:off x="1059874" y="833754"/>
            <a:ext cx="4669105"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sp>
        <p:nvSpPr>
          <p:cNvPr id="100" name="文本框 99"/>
          <p:cNvSpPr txBox="1"/>
          <p:nvPr/>
        </p:nvSpPr>
        <p:spPr>
          <a:xfrm>
            <a:off x="2676526" y="450056"/>
            <a:ext cx="2887345" cy="369212"/>
          </a:xfrm>
          <a:prstGeom prst="rect">
            <a:avLst/>
          </a:prstGeom>
          <a:noFill/>
          <a:ln w="9525">
            <a:noFill/>
          </a:ln>
        </p:spPr>
        <p:txBody>
          <a:bodyPr wrap="square">
            <a:spAutoFit/>
          </a:bodyPr>
          <a:lstStyle/>
          <a:p>
            <a:pPr marL="0" indent="0" algn="l" eaLnBrk="1" fontAlgn="auto" latinLnBrk="0" hangingPunct="1"/>
            <a:r>
              <a:rPr lang="zh-CN" sz="1800" b="1">
                <a:solidFill>
                  <a:srgbClr val="0000FF"/>
                </a:solidFill>
                <a:latin typeface="微软雅黑" panose="020B0503020204020204" charset="-122"/>
                <a:ea typeface="微软雅黑" panose="020B0503020204020204" charset="-122"/>
                <a:sym typeface="+mn-ea"/>
              </a:rPr>
              <a:t>考点三、动能和势能</a:t>
            </a:r>
            <a:endParaRPr lang="zh-CN" altLang="en-US" sz="1800" b="1">
              <a:solidFill>
                <a:srgbClr val="0000FF"/>
              </a:solidFill>
              <a:latin typeface="微软雅黑" panose="020B0503020204020204" charset="-122"/>
              <a:ea typeface="微软雅黑" panose="020B0503020204020204" charset="-122"/>
            </a:endParaRPr>
          </a:p>
        </p:txBody>
      </p:sp>
      <p:sp>
        <p:nvSpPr>
          <p:cNvPr id="4" name="文本框 3"/>
          <p:cNvSpPr txBox="1"/>
          <p:nvPr/>
        </p:nvSpPr>
        <p:spPr>
          <a:xfrm>
            <a:off x="327025" y="1000691"/>
            <a:ext cx="8580120" cy="2590847"/>
          </a:xfrm>
          <a:prstGeom prst="rect">
            <a:avLst/>
          </a:prstGeom>
          <a:noFill/>
          <a:ln w="9525">
            <a:noFill/>
          </a:ln>
        </p:spPr>
        <p:txBody>
          <a:bodyPr wrap="square">
            <a:spAutoFit/>
          </a:bodyPr>
          <a:lstStyle/>
          <a:p>
            <a:pPr marL="0" indent="0" algn="l" eaLnBrk="1" fontAlgn="auto" latinLnBrk="0" hangingPunct="1">
              <a:lnSpc>
                <a:spcPct val="150000"/>
              </a:lnSpc>
            </a:pPr>
            <a:r>
              <a:rPr lang="zh-CN" sz="1800" b="1">
                <a:solidFill>
                  <a:srgbClr val="1116CC"/>
                </a:solidFill>
                <a:latin typeface="微软雅黑" panose="020B0503020204020204" charset="-122"/>
                <a:ea typeface="微软雅黑" panose="020B0503020204020204" charset="-122"/>
                <a:cs typeface="微软雅黑" panose="020B0503020204020204" charset="-122"/>
              </a:rPr>
              <a:t>典例三</a:t>
            </a:r>
            <a:r>
              <a:rPr lang="zh-CN" sz="1800" b="1">
                <a:latin typeface="微软雅黑" panose="020B0503020204020204" charset="-122"/>
                <a:ea typeface="微软雅黑" panose="020B0503020204020204" charset="-122"/>
                <a:cs typeface="微软雅黑" panose="020B0503020204020204" charset="-122"/>
              </a:rPr>
              <a:t>：（2020·绥化）</a:t>
            </a:r>
            <a:r>
              <a:rPr lang="zh-CN" sz="1800">
                <a:latin typeface="微软雅黑" panose="020B0503020204020204" charset="-122"/>
                <a:ea typeface="微软雅黑" panose="020B0503020204020204" charset="-122"/>
                <a:cs typeface="微软雅黑" panose="020B0503020204020204" charset="-122"/>
              </a:rPr>
              <a:t>人造地球卫星绕地球从近地点向远地点运动时，下列说法正确的是（　　）。</a:t>
            </a:r>
          </a:p>
          <a:p>
            <a:pPr marL="0" indent="0" algn="l" eaLnBrk="1" fontAlgn="auto" latinLnBrk="0" hangingPunct="1">
              <a:lnSpc>
                <a:spcPct val="150000"/>
              </a:lnSpc>
            </a:pPr>
            <a:r>
              <a:rPr lang="zh-CN" sz="1800">
                <a:latin typeface="微软雅黑" panose="020B0503020204020204" charset="-122"/>
                <a:ea typeface="微软雅黑" panose="020B0503020204020204" charset="-122"/>
                <a:cs typeface="微软雅黑" panose="020B0503020204020204" charset="-122"/>
              </a:rPr>
              <a:t>A．势能变小；</a:t>
            </a:r>
          </a:p>
          <a:p>
            <a:pPr marL="0" indent="0" algn="l" eaLnBrk="1" fontAlgn="auto" latinLnBrk="0" hangingPunct="1">
              <a:lnSpc>
                <a:spcPct val="150000"/>
              </a:lnSpc>
            </a:pPr>
            <a:r>
              <a:rPr lang="zh-CN" sz="1800">
                <a:latin typeface="微软雅黑" panose="020B0503020204020204" charset="-122"/>
                <a:ea typeface="微软雅黑" panose="020B0503020204020204" charset="-122"/>
                <a:cs typeface="微软雅黑" panose="020B0503020204020204" charset="-122"/>
              </a:rPr>
              <a:t>B．动能不变；	</a:t>
            </a:r>
          </a:p>
          <a:p>
            <a:pPr marL="0" indent="0" algn="l" eaLnBrk="1" fontAlgn="auto" latinLnBrk="0" hangingPunct="1">
              <a:lnSpc>
                <a:spcPct val="150000"/>
              </a:lnSpc>
            </a:pPr>
            <a:r>
              <a:rPr lang="zh-CN" sz="1800">
                <a:latin typeface="微软雅黑" panose="020B0503020204020204" charset="-122"/>
                <a:ea typeface="微软雅黑" panose="020B0503020204020204" charset="-122"/>
                <a:cs typeface="微软雅黑" panose="020B0503020204020204" charset="-122"/>
              </a:rPr>
              <a:t>C．动能转化为重力势能；</a:t>
            </a:r>
          </a:p>
          <a:p>
            <a:pPr marL="0" indent="0" algn="l" eaLnBrk="1" fontAlgn="auto" latinLnBrk="0" hangingPunct="1">
              <a:lnSpc>
                <a:spcPct val="150000"/>
              </a:lnSpc>
            </a:pPr>
            <a:r>
              <a:rPr lang="zh-CN" sz="1800">
                <a:latin typeface="微软雅黑" panose="020B0503020204020204" charset="-122"/>
                <a:ea typeface="微软雅黑" panose="020B0503020204020204" charset="-122"/>
                <a:cs typeface="微软雅黑" panose="020B0503020204020204" charset="-122"/>
              </a:rPr>
              <a:t>D．机械能变小</a:t>
            </a:r>
          </a:p>
        </p:txBody>
      </p:sp>
      <p:pic>
        <p:nvPicPr>
          <p:cNvPr id="3" name="图片 -2147482561" descr="图片2"/>
          <p:cNvPicPr>
            <a:picLocks noChangeAspect="1"/>
          </p:cNvPicPr>
          <p:nvPr/>
        </p:nvPicPr>
        <p:blipFill>
          <a:blip r:embed="rId2"/>
          <a:stretch>
            <a:fillRect/>
          </a:stretch>
        </p:blipFill>
        <p:spPr>
          <a:xfrm>
            <a:off x="1065531" y="73842"/>
            <a:ext cx="1285875" cy="760067"/>
          </a:xfrm>
          <a:prstGeom prst="rect">
            <a:avLst/>
          </a:prstGeom>
          <a:noFill/>
          <a:ln w="9525">
            <a:noFill/>
          </a:ln>
        </p:spPr>
      </p:pic>
      <p:pic>
        <p:nvPicPr>
          <p:cNvPr id="2" name="图片 -2147481659" descr=" "/>
          <p:cNvPicPr>
            <a:picLocks noChangeAspect="1"/>
          </p:cNvPicPr>
          <p:nvPr/>
        </p:nvPicPr>
        <p:blipFill>
          <a:blip r:embed="rId3"/>
          <a:stretch>
            <a:fillRect/>
          </a:stretch>
        </p:blipFill>
        <p:spPr>
          <a:xfrm>
            <a:off x="4401185" y="1684369"/>
            <a:ext cx="1574800" cy="1774762"/>
          </a:xfrm>
          <a:prstGeom prst="rect">
            <a:avLst/>
          </a:prstGeom>
          <a:noFill/>
          <a:ln w="9525">
            <a:noFill/>
          </a:ln>
        </p:spPr>
      </p:pic>
    </p:spTree>
    <p:extLst>
      <p:ext uri="{BB962C8B-B14F-4D97-AF65-F5344CB8AC3E}">
        <p14:creationId xmlns:p14="http://schemas.microsoft.com/office/powerpoint/2010/main" val="3380261165"/>
      </p:ext>
    </p:extLst>
  </p:cSld>
  <p:clrMapOvr>
    <a:masterClrMapping/>
  </p:clrMapOvr>
  <p:transition spd="med" advTm="200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000" fill="hold">
                                          <p:stCondLst>
                                            <p:cond delay="0"/>
                                          </p:stCondLst>
                                        </p:cTn>
                                        <p:tgtEl>
                                          <p:spTgt spid="4">
                                            <p:txEl>
                                              <p:pRg st="0" end="0"/>
                                            </p:txEl>
                                          </p:spTgt>
                                        </p:tgtEl>
                                        <p:attrNameLst>
                                          <p:attrName>style.visibility</p:attrName>
                                        </p:attrNameLst>
                                      </p:cBhvr>
                                      <p:to>
                                        <p:strVal val="visible"/>
                                      </p:to>
                                    </p:set>
                                    <p:animEffect transition="in" filter="checkerboard(across)">
                                      <p:cBhvr>
                                        <p:cTn id="7" dur="10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000" fill="hold">
                                          <p:stCondLst>
                                            <p:cond delay="0"/>
                                          </p:stCondLst>
                                        </p:cTn>
                                        <p:tgtEl>
                                          <p:spTgt spid="4">
                                            <p:txEl>
                                              <p:pRg st="1" end="1"/>
                                            </p:txEl>
                                          </p:spTgt>
                                        </p:tgtEl>
                                        <p:attrNameLst>
                                          <p:attrName>style.visibility</p:attrName>
                                        </p:attrNameLst>
                                      </p:cBhvr>
                                      <p:to>
                                        <p:strVal val="visible"/>
                                      </p:to>
                                    </p:set>
                                    <p:animEffect transition="in" filter="checkerboard(across)">
                                      <p:cBhvr>
                                        <p:cTn id="12" dur="1000"/>
                                        <p:tgtEl>
                                          <p:spTgt spid="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nodeType="clickEffect">
                                  <p:stCondLst>
                                    <p:cond delay="0"/>
                                  </p:stCondLst>
                                  <p:childTnLst>
                                    <p:set>
                                      <p:cBhvr>
                                        <p:cTn id="16" dur="1000" fill="hold">
                                          <p:stCondLst>
                                            <p:cond delay="0"/>
                                          </p:stCondLst>
                                        </p:cTn>
                                        <p:tgtEl>
                                          <p:spTgt spid="4">
                                            <p:txEl>
                                              <p:pRg st="2" end="2"/>
                                            </p:txEl>
                                          </p:spTgt>
                                        </p:tgtEl>
                                        <p:attrNameLst>
                                          <p:attrName>style.visibility</p:attrName>
                                        </p:attrNameLst>
                                      </p:cBhvr>
                                      <p:to>
                                        <p:strVal val="visible"/>
                                      </p:to>
                                    </p:set>
                                    <p:animEffect transition="in" filter="checkerboard(across)">
                                      <p:cBhvr>
                                        <p:cTn id="17" dur="1000"/>
                                        <p:tgtEl>
                                          <p:spTgt spid="4">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5" presetClass="entr" presetSubtype="10" fill="hold" nodeType="clickEffect">
                                  <p:stCondLst>
                                    <p:cond delay="0"/>
                                  </p:stCondLst>
                                  <p:childTnLst>
                                    <p:set>
                                      <p:cBhvr>
                                        <p:cTn id="21" dur="1000" fill="hold">
                                          <p:stCondLst>
                                            <p:cond delay="0"/>
                                          </p:stCondLst>
                                        </p:cTn>
                                        <p:tgtEl>
                                          <p:spTgt spid="4">
                                            <p:txEl>
                                              <p:pRg st="3" end="3"/>
                                            </p:txEl>
                                          </p:spTgt>
                                        </p:tgtEl>
                                        <p:attrNameLst>
                                          <p:attrName>style.visibility</p:attrName>
                                        </p:attrNameLst>
                                      </p:cBhvr>
                                      <p:to>
                                        <p:strVal val="visible"/>
                                      </p:to>
                                    </p:set>
                                    <p:animEffect transition="in" filter="checkerboard(across)">
                                      <p:cBhvr>
                                        <p:cTn id="22" dur="1000"/>
                                        <p:tgtEl>
                                          <p:spTgt spid="4">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5" presetClass="entr" presetSubtype="10" fill="hold" nodeType="clickEffect">
                                  <p:stCondLst>
                                    <p:cond delay="0"/>
                                  </p:stCondLst>
                                  <p:childTnLst>
                                    <p:set>
                                      <p:cBhvr>
                                        <p:cTn id="26" dur="1000" fill="hold">
                                          <p:stCondLst>
                                            <p:cond delay="0"/>
                                          </p:stCondLst>
                                        </p:cTn>
                                        <p:tgtEl>
                                          <p:spTgt spid="4">
                                            <p:txEl>
                                              <p:pRg st="4" end="4"/>
                                            </p:txEl>
                                          </p:spTgt>
                                        </p:tgtEl>
                                        <p:attrNameLst>
                                          <p:attrName>style.visibility</p:attrName>
                                        </p:attrNameLst>
                                      </p:cBhvr>
                                      <p:to>
                                        <p:strVal val="visible"/>
                                      </p:to>
                                    </p:set>
                                    <p:animEffect transition="in" filter="checkerboard(across)">
                                      <p:cBhvr>
                                        <p:cTn id="27" dur="1000"/>
                                        <p:tgtEl>
                                          <p:spTgt spid="4">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nvSpPr>
        <p:spPr>
          <a:xfrm>
            <a:off x="326807" y="300827"/>
            <a:ext cx="724521" cy="699508"/>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284119" y="342043"/>
            <a:ext cx="809896" cy="586222"/>
          </a:xfrm>
          <a:prstGeom prst="rect">
            <a:avLst/>
          </a:prstGeom>
          <a:ln w="12700">
            <a:miter lim="400000"/>
          </a:ln>
        </p:spPr>
        <p:txBody>
          <a:bodyPr wrap="squar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ts val="0"/>
              </a:spcBef>
              <a:spcAft>
                <a:spcPts val="0"/>
              </a:spcAft>
              <a:buClrTx/>
              <a:buSzTx/>
              <a:buFontTx/>
              <a:buNone/>
              <a:defRPr sz="1800">
                <a:solidFill>
                  <a:srgbClr val="000000"/>
                </a:solidFill>
              </a:defRPr>
            </a:pPr>
            <a:r>
              <a:rPr kumimoji="0" lang="en-US" altLang="zh-CN" sz="3200" b="0" i="0" u="none" strike="noStrike" kern="0" cap="none" spc="0" normalizeH="0" baseline="0" noProof="0" dirty="0" smtClean="0">
                <a:ln>
                  <a:noFill/>
                </a:ln>
                <a:solidFill>
                  <a:srgbClr val="FFFFFF"/>
                </a:solidFill>
                <a:effectLst/>
                <a:uLnTx/>
                <a:uFillTx/>
                <a:latin typeface="+mn-lt"/>
                <a:ea typeface="方正舒体" panose="02010601030101010101" pitchFamily="2" charset="-122"/>
                <a:sym typeface="微软雅黑" panose="020B0503020204020204" charset="-122"/>
              </a:rPr>
              <a:t>2</a:t>
            </a:r>
            <a:endParaRPr kumimoji="0" sz="3200" b="0" i="0" u="none" strike="noStrike" kern="0" cap="none" spc="0" normalizeH="0" baseline="0" noProof="0" dirty="0">
              <a:ln>
                <a:noFill/>
              </a:ln>
              <a:solidFill>
                <a:srgbClr val="FFFFFF"/>
              </a:solidFill>
              <a:effectLst/>
              <a:uLnTx/>
              <a:uFillTx/>
              <a:latin typeface="+mn-lt"/>
              <a:ea typeface="方正舒体" panose="02010601030101010101" pitchFamily="2" charset="-122"/>
              <a:sym typeface="微软雅黑" panose="020B0503020204020204" charset="-122"/>
            </a:endParaRPr>
          </a:p>
        </p:txBody>
      </p:sp>
      <p:cxnSp>
        <p:nvCxnSpPr>
          <p:cNvPr id="8" name="直接连接符 7"/>
          <p:cNvCxnSpPr/>
          <p:nvPr/>
        </p:nvCxnSpPr>
        <p:spPr>
          <a:xfrm>
            <a:off x="1059874" y="833754"/>
            <a:ext cx="4669105"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sp>
        <p:nvSpPr>
          <p:cNvPr id="100" name="文本框 99"/>
          <p:cNvSpPr txBox="1"/>
          <p:nvPr/>
        </p:nvSpPr>
        <p:spPr>
          <a:xfrm>
            <a:off x="2676526" y="450056"/>
            <a:ext cx="2887345" cy="369212"/>
          </a:xfrm>
          <a:prstGeom prst="rect">
            <a:avLst/>
          </a:prstGeom>
          <a:noFill/>
          <a:ln w="9525">
            <a:noFill/>
          </a:ln>
        </p:spPr>
        <p:txBody>
          <a:bodyPr wrap="square">
            <a:spAutoFit/>
          </a:bodyPr>
          <a:lstStyle/>
          <a:p>
            <a:pPr marL="0" indent="0" algn="l" eaLnBrk="1" fontAlgn="auto" latinLnBrk="0" hangingPunct="1"/>
            <a:r>
              <a:rPr lang="zh-CN" sz="1800" b="1">
                <a:solidFill>
                  <a:srgbClr val="0000FF"/>
                </a:solidFill>
                <a:latin typeface="微软雅黑" panose="020B0503020204020204" charset="-122"/>
                <a:ea typeface="微软雅黑" panose="020B0503020204020204" charset="-122"/>
                <a:sym typeface="+mn-ea"/>
              </a:rPr>
              <a:t>考点三、动能和势能</a:t>
            </a:r>
            <a:endParaRPr lang="zh-CN" altLang="en-US" sz="1800" b="1">
              <a:solidFill>
                <a:srgbClr val="0000FF"/>
              </a:solidFill>
              <a:latin typeface="微软雅黑" panose="020B0503020204020204" charset="-122"/>
              <a:ea typeface="微软雅黑" panose="020B0503020204020204" charset="-122"/>
            </a:endParaRPr>
          </a:p>
        </p:txBody>
      </p:sp>
      <p:sp>
        <p:nvSpPr>
          <p:cNvPr id="7" name="文本框 6"/>
          <p:cNvSpPr txBox="1"/>
          <p:nvPr/>
        </p:nvSpPr>
        <p:spPr>
          <a:xfrm>
            <a:off x="327026" y="1132462"/>
            <a:ext cx="8679815" cy="1757575"/>
          </a:xfrm>
          <a:prstGeom prst="rect">
            <a:avLst/>
          </a:prstGeom>
          <a:noFill/>
          <a:ln w="9525">
            <a:noFill/>
          </a:ln>
        </p:spPr>
        <p:txBody>
          <a:bodyPr wrap="square">
            <a:spAutoFit/>
          </a:bodyPr>
          <a:lstStyle/>
          <a:p>
            <a:pPr marL="0" indent="0" algn="l" eaLnBrk="1" fontAlgn="auto" latinLnBrk="0" hangingPunct="1">
              <a:lnSpc>
                <a:spcPct val="150000"/>
              </a:lnSpc>
            </a:pPr>
            <a:r>
              <a:rPr lang="zh-CN" sz="1800" b="0">
                <a:solidFill>
                  <a:srgbClr val="FF0000"/>
                </a:solidFill>
                <a:latin typeface="微软雅黑" panose="020B0503020204020204" charset="-122"/>
                <a:ea typeface="微软雅黑" panose="020B0503020204020204" charset="-122"/>
              </a:rPr>
              <a:t>【答案】C。</a:t>
            </a:r>
          </a:p>
          <a:p>
            <a:pPr marL="0" indent="0" algn="l" eaLnBrk="1" fontAlgn="auto" latinLnBrk="0" hangingPunct="1">
              <a:lnSpc>
                <a:spcPct val="150000"/>
              </a:lnSpc>
            </a:pPr>
            <a:r>
              <a:rPr lang="zh-CN" sz="1800" b="0">
                <a:solidFill>
                  <a:srgbClr val="FF0000"/>
                </a:solidFill>
                <a:latin typeface="微软雅黑" panose="020B0503020204020204" charset="-122"/>
                <a:ea typeface="微软雅黑" panose="020B0503020204020204" charset="-122"/>
              </a:rPr>
              <a:t>【解析】在从近地点向远地点运动的过程中，卫星的质量不变，速度减小，动能减小；卫星的质量不变、相对高度增加，势能增大，动能转化为重力势能；此时的机械能是守恒的，保持不变，故C正确、ABD错误。故选：C。</a:t>
            </a:r>
          </a:p>
        </p:txBody>
      </p:sp>
      <p:pic>
        <p:nvPicPr>
          <p:cNvPr id="3" name="图片 -2147482561" descr="图片2"/>
          <p:cNvPicPr>
            <a:picLocks noChangeAspect="1"/>
          </p:cNvPicPr>
          <p:nvPr/>
        </p:nvPicPr>
        <p:blipFill>
          <a:blip r:embed="rId2"/>
          <a:stretch>
            <a:fillRect/>
          </a:stretch>
        </p:blipFill>
        <p:spPr>
          <a:xfrm>
            <a:off x="1065531" y="73842"/>
            <a:ext cx="1285875" cy="760067"/>
          </a:xfrm>
          <a:prstGeom prst="rect">
            <a:avLst/>
          </a:prstGeom>
          <a:noFill/>
          <a:ln w="9525">
            <a:noFill/>
          </a:ln>
        </p:spPr>
      </p:pic>
    </p:spTree>
    <p:extLst>
      <p:ext uri="{BB962C8B-B14F-4D97-AF65-F5344CB8AC3E}">
        <p14:creationId xmlns:p14="http://schemas.microsoft.com/office/powerpoint/2010/main" val="3928747699"/>
      </p:ext>
    </p:extLst>
  </p:cSld>
  <p:clrMapOvr>
    <a:masterClrMapping/>
  </p:clrMapOvr>
  <p:transition spd="med" advTm="200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000" fill="hold">
                                          <p:stCondLst>
                                            <p:cond delay="0"/>
                                          </p:stCondLst>
                                        </p:cTn>
                                        <p:tgtEl>
                                          <p:spTgt spid="7">
                                            <p:txEl>
                                              <p:pRg st="0" end="0"/>
                                            </p:txEl>
                                          </p:spTgt>
                                        </p:tgtEl>
                                        <p:attrNameLst>
                                          <p:attrName>style.visibility</p:attrName>
                                        </p:attrNameLst>
                                      </p:cBhvr>
                                      <p:to>
                                        <p:strVal val="visible"/>
                                      </p:to>
                                    </p:set>
                                    <p:animEffect transition="in" filter="checkerboard(across)">
                                      <p:cBhvr>
                                        <p:cTn id="7" dur="1000"/>
                                        <p:tgtEl>
                                          <p:spTgt spid="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000" fill="hold">
                                          <p:stCondLst>
                                            <p:cond delay="0"/>
                                          </p:stCondLst>
                                        </p:cTn>
                                        <p:tgtEl>
                                          <p:spTgt spid="7">
                                            <p:txEl>
                                              <p:pRg st="1" end="1"/>
                                            </p:txEl>
                                          </p:spTgt>
                                        </p:tgtEl>
                                        <p:attrNameLst>
                                          <p:attrName>style.visibility</p:attrName>
                                        </p:attrNameLst>
                                      </p:cBhvr>
                                      <p:to>
                                        <p:strVal val="visible"/>
                                      </p:to>
                                    </p:set>
                                    <p:animEffect transition="in" filter="checkerboard(across)">
                                      <p:cBhvr>
                                        <p:cTn id="12" dur="1000"/>
                                        <p:tgtEl>
                                          <p:spTgt spid="7">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nvSpPr>
        <p:spPr>
          <a:xfrm>
            <a:off x="326807" y="300827"/>
            <a:ext cx="724521" cy="699508"/>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284119" y="342043"/>
            <a:ext cx="809896" cy="586222"/>
          </a:xfrm>
          <a:prstGeom prst="rect">
            <a:avLst/>
          </a:prstGeom>
          <a:ln w="12700">
            <a:miter lim="400000"/>
          </a:ln>
        </p:spPr>
        <p:txBody>
          <a:bodyPr wrap="squar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ts val="0"/>
              </a:spcBef>
              <a:spcAft>
                <a:spcPts val="0"/>
              </a:spcAft>
              <a:buClrTx/>
              <a:buSzTx/>
              <a:buFontTx/>
              <a:buNone/>
              <a:defRPr sz="1800">
                <a:solidFill>
                  <a:srgbClr val="000000"/>
                </a:solidFill>
              </a:defRPr>
            </a:pPr>
            <a:r>
              <a:rPr kumimoji="0" lang="en-US" altLang="zh-CN" sz="3200" b="0" i="0" u="none" strike="noStrike" kern="0" cap="none" spc="0" normalizeH="0" baseline="0" noProof="0" dirty="0" smtClean="0">
                <a:ln>
                  <a:noFill/>
                </a:ln>
                <a:solidFill>
                  <a:srgbClr val="FFFFFF"/>
                </a:solidFill>
                <a:effectLst/>
                <a:uLnTx/>
                <a:uFillTx/>
                <a:latin typeface="+mn-lt"/>
                <a:ea typeface="方正舒体" panose="02010601030101010101" pitchFamily="2" charset="-122"/>
                <a:sym typeface="微软雅黑" panose="020B0503020204020204" charset="-122"/>
              </a:rPr>
              <a:t>2</a:t>
            </a:r>
            <a:endParaRPr kumimoji="0" sz="3200" b="0" i="0" u="none" strike="noStrike" kern="0" cap="none" spc="0" normalizeH="0" baseline="0" noProof="0" dirty="0">
              <a:ln>
                <a:noFill/>
              </a:ln>
              <a:solidFill>
                <a:srgbClr val="FFFFFF"/>
              </a:solidFill>
              <a:effectLst/>
              <a:uLnTx/>
              <a:uFillTx/>
              <a:latin typeface="+mn-lt"/>
              <a:ea typeface="方正舒体" panose="02010601030101010101" pitchFamily="2" charset="-122"/>
              <a:sym typeface="微软雅黑" panose="020B0503020204020204" charset="-122"/>
            </a:endParaRPr>
          </a:p>
        </p:txBody>
      </p:sp>
      <p:cxnSp>
        <p:nvCxnSpPr>
          <p:cNvPr id="8" name="直接连接符 7"/>
          <p:cNvCxnSpPr/>
          <p:nvPr/>
        </p:nvCxnSpPr>
        <p:spPr>
          <a:xfrm>
            <a:off x="1059874" y="833754"/>
            <a:ext cx="4669105"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sp>
        <p:nvSpPr>
          <p:cNvPr id="100" name="文本框 99"/>
          <p:cNvSpPr txBox="1"/>
          <p:nvPr/>
        </p:nvSpPr>
        <p:spPr>
          <a:xfrm>
            <a:off x="2676526" y="450056"/>
            <a:ext cx="2804795" cy="369212"/>
          </a:xfrm>
          <a:prstGeom prst="rect">
            <a:avLst/>
          </a:prstGeom>
          <a:noFill/>
          <a:ln w="9525">
            <a:noFill/>
          </a:ln>
        </p:spPr>
        <p:txBody>
          <a:bodyPr wrap="square">
            <a:spAutoFit/>
          </a:bodyPr>
          <a:lstStyle/>
          <a:p>
            <a:pPr marL="0" indent="0" algn="l" eaLnBrk="1" fontAlgn="auto" latinLnBrk="0" hangingPunct="1"/>
            <a:r>
              <a:rPr lang="zh-CN" sz="1800" b="1">
                <a:solidFill>
                  <a:srgbClr val="0000FF"/>
                </a:solidFill>
                <a:latin typeface="微软雅黑" panose="020B0503020204020204" charset="-122"/>
                <a:ea typeface="微软雅黑" panose="020B0503020204020204" charset="-122"/>
              </a:rPr>
              <a:t>考点四、机械能及其转化</a:t>
            </a:r>
            <a:endParaRPr lang="en-US" altLang="zh-CN" sz="1800" b="1">
              <a:solidFill>
                <a:srgbClr val="0000FF"/>
              </a:solidFill>
              <a:latin typeface="微软雅黑" panose="020B0503020204020204" charset="-122"/>
              <a:ea typeface="微软雅黑" panose="020B0503020204020204" charset="-122"/>
            </a:endParaRPr>
          </a:p>
        </p:txBody>
      </p:sp>
      <p:sp>
        <p:nvSpPr>
          <p:cNvPr id="3" name="文本框 2"/>
          <p:cNvSpPr txBox="1"/>
          <p:nvPr/>
        </p:nvSpPr>
        <p:spPr>
          <a:xfrm>
            <a:off x="327026" y="1000691"/>
            <a:ext cx="8689975" cy="3423483"/>
          </a:xfrm>
          <a:prstGeom prst="rect">
            <a:avLst/>
          </a:prstGeom>
          <a:noFill/>
          <a:ln w="9525">
            <a:noFill/>
          </a:ln>
        </p:spPr>
        <p:txBody>
          <a:bodyPr wrap="square">
            <a:spAutoFit/>
          </a:bodyPr>
          <a:lstStyle/>
          <a:p>
            <a:pPr marL="0" indent="0" algn="l" eaLnBrk="1" fontAlgn="auto" latinLnBrk="0" hangingPunct="1">
              <a:lnSpc>
                <a:spcPct val="150000"/>
              </a:lnSpc>
            </a:pPr>
            <a:r>
              <a:rPr lang="zh-CN" sz="1600">
                <a:latin typeface="微软雅黑" panose="020B0503020204020204" charset="-122"/>
                <a:ea typeface="微软雅黑" panose="020B0503020204020204" charset="-122"/>
                <a:cs typeface="微软雅黑" panose="020B0503020204020204" charset="-122"/>
              </a:rPr>
              <a:t>机械能包含动能和势能，是本章的重要内容，同样也是中学物理重点内容，在中考试卷中属于常考热点。从近几年的中考试题来看，本节中主要涉及到动能和势能之间的转化以及机械能守恒；当物体只受重力作用时，物体的动能和重力势能之和不变，这就是机械能守恒。在机械能转化和守恒考题中，注意把物体的实际运动与生活实际，把所学知识与生活相结合。</a:t>
            </a:r>
          </a:p>
          <a:p>
            <a:pPr marL="0" indent="0" algn="l" eaLnBrk="1" fontAlgn="auto" latinLnBrk="0" hangingPunct="1">
              <a:lnSpc>
                <a:spcPct val="150000"/>
              </a:lnSpc>
            </a:pPr>
            <a:r>
              <a:rPr lang="zh-CN" sz="1600">
                <a:latin typeface="微软雅黑" panose="020B0503020204020204" charset="-122"/>
                <a:ea typeface="微软雅黑" panose="020B0503020204020204" charset="-122"/>
                <a:cs typeface="微软雅黑" panose="020B0503020204020204" charset="-122"/>
              </a:rPr>
              <a:t>中考考题中，有关机械能问题形式基本上固定，常见于选择题、填空题，有关机械能问题也是与动能和势能结合在一起进行考查，并且考查机械能之间的转化问题更为普遍。填空题、选择题均属于基础题型，试题难度以中等偏下为主，只要能很好地掌握机械能转化规律，一般情况下都可以很好地解答；难度较高主要集中在机械能守恒上，一般情况下试题会告诉考生物体的机械能是否守恒，只要机械能守恒动能与势能的总和就保持不变。</a:t>
            </a:r>
          </a:p>
        </p:txBody>
      </p:sp>
      <p:pic>
        <p:nvPicPr>
          <p:cNvPr id="11" name="图片 -2147482561" descr="图片2"/>
          <p:cNvPicPr>
            <a:picLocks noChangeAspect="1"/>
          </p:cNvPicPr>
          <p:nvPr/>
        </p:nvPicPr>
        <p:blipFill>
          <a:blip r:embed="rId2"/>
          <a:stretch>
            <a:fillRect/>
          </a:stretch>
        </p:blipFill>
        <p:spPr>
          <a:xfrm>
            <a:off x="1065531" y="73842"/>
            <a:ext cx="1285875" cy="760067"/>
          </a:xfrm>
          <a:prstGeom prst="rect">
            <a:avLst/>
          </a:prstGeom>
          <a:noFill/>
          <a:ln w="9525">
            <a:noFill/>
          </a:ln>
        </p:spPr>
      </p:pic>
    </p:spTree>
    <p:extLst>
      <p:ext uri="{BB962C8B-B14F-4D97-AF65-F5344CB8AC3E}">
        <p14:creationId xmlns:p14="http://schemas.microsoft.com/office/powerpoint/2010/main" val="2156594051"/>
      </p:ext>
    </p:extLst>
  </p:cSld>
  <p:clrMapOvr>
    <a:masterClrMapping/>
  </p:clrMapOvr>
  <p:transition spd="med" advTm="200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000" fill="hold">
                                          <p:stCondLst>
                                            <p:cond delay="0"/>
                                          </p:stCondLst>
                                        </p:cTn>
                                        <p:tgtEl>
                                          <p:spTgt spid="3">
                                            <p:txEl>
                                              <p:pRg st="0" end="0"/>
                                            </p:txEl>
                                          </p:spTgt>
                                        </p:tgtEl>
                                        <p:attrNameLst>
                                          <p:attrName>style.visibility</p:attrName>
                                        </p:attrNameLst>
                                      </p:cBhvr>
                                      <p:to>
                                        <p:strVal val="visible"/>
                                      </p:to>
                                    </p:set>
                                    <p:animEffect transition="in" filter="checkerboard(across)">
                                      <p:cBhvr>
                                        <p:cTn id="7" dur="1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000" fill="hold">
                                          <p:stCondLst>
                                            <p:cond delay="0"/>
                                          </p:stCondLst>
                                        </p:cTn>
                                        <p:tgtEl>
                                          <p:spTgt spid="3">
                                            <p:txEl>
                                              <p:pRg st="1" end="1"/>
                                            </p:txEl>
                                          </p:spTgt>
                                        </p:tgtEl>
                                        <p:attrNameLst>
                                          <p:attrName>style.visibility</p:attrName>
                                        </p:attrNameLst>
                                      </p:cBhvr>
                                      <p:to>
                                        <p:strVal val="visible"/>
                                      </p:to>
                                    </p:set>
                                    <p:animEffect transition="in" filter="checkerboard(across)">
                                      <p:cBhvr>
                                        <p:cTn id="12" dur="10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nvSpPr>
        <p:spPr>
          <a:xfrm>
            <a:off x="326807" y="300827"/>
            <a:ext cx="724521" cy="699508"/>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284119" y="342043"/>
            <a:ext cx="809896" cy="586222"/>
          </a:xfrm>
          <a:prstGeom prst="rect">
            <a:avLst/>
          </a:prstGeom>
          <a:ln w="12700">
            <a:miter lim="400000"/>
          </a:ln>
        </p:spPr>
        <p:txBody>
          <a:bodyPr wrap="squar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ts val="0"/>
              </a:spcBef>
              <a:spcAft>
                <a:spcPts val="0"/>
              </a:spcAft>
              <a:buClrTx/>
              <a:buSzTx/>
              <a:buFontTx/>
              <a:buNone/>
              <a:defRPr sz="1800">
                <a:solidFill>
                  <a:srgbClr val="000000"/>
                </a:solidFill>
              </a:defRPr>
            </a:pPr>
            <a:r>
              <a:rPr kumimoji="0" lang="en-US" altLang="zh-CN" sz="3200" b="0" i="0" u="none" strike="noStrike" kern="0" cap="none" spc="0" normalizeH="0" baseline="0" noProof="0" dirty="0" smtClean="0">
                <a:ln>
                  <a:noFill/>
                </a:ln>
                <a:solidFill>
                  <a:srgbClr val="FFFFFF"/>
                </a:solidFill>
                <a:effectLst/>
                <a:uLnTx/>
                <a:uFillTx/>
                <a:latin typeface="+mn-lt"/>
                <a:ea typeface="方正舒体" panose="02010601030101010101" pitchFamily="2" charset="-122"/>
                <a:sym typeface="微软雅黑" panose="020B0503020204020204" charset="-122"/>
              </a:rPr>
              <a:t>2</a:t>
            </a:r>
            <a:endParaRPr kumimoji="0" sz="3200" b="0" i="0" u="none" strike="noStrike" kern="0" cap="none" spc="0" normalizeH="0" baseline="0" noProof="0" dirty="0">
              <a:ln>
                <a:noFill/>
              </a:ln>
              <a:solidFill>
                <a:srgbClr val="FFFFFF"/>
              </a:solidFill>
              <a:effectLst/>
              <a:uLnTx/>
              <a:uFillTx/>
              <a:latin typeface="+mn-lt"/>
              <a:ea typeface="方正舒体" panose="02010601030101010101" pitchFamily="2" charset="-122"/>
              <a:sym typeface="微软雅黑" panose="020B0503020204020204" charset="-122"/>
            </a:endParaRPr>
          </a:p>
        </p:txBody>
      </p:sp>
      <p:cxnSp>
        <p:nvCxnSpPr>
          <p:cNvPr id="8" name="直接连接符 7"/>
          <p:cNvCxnSpPr/>
          <p:nvPr/>
        </p:nvCxnSpPr>
        <p:spPr>
          <a:xfrm>
            <a:off x="1059874" y="833754"/>
            <a:ext cx="4669105"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sp>
        <p:nvSpPr>
          <p:cNvPr id="100" name="文本框 99"/>
          <p:cNvSpPr txBox="1"/>
          <p:nvPr/>
        </p:nvSpPr>
        <p:spPr>
          <a:xfrm>
            <a:off x="2676526" y="450056"/>
            <a:ext cx="2804795" cy="369212"/>
          </a:xfrm>
          <a:prstGeom prst="rect">
            <a:avLst/>
          </a:prstGeom>
          <a:noFill/>
          <a:ln w="9525">
            <a:noFill/>
          </a:ln>
        </p:spPr>
        <p:txBody>
          <a:bodyPr wrap="square">
            <a:spAutoFit/>
          </a:bodyPr>
          <a:lstStyle/>
          <a:p>
            <a:pPr marL="0" indent="0" algn="l" eaLnBrk="1" fontAlgn="auto" latinLnBrk="0" hangingPunct="1"/>
            <a:r>
              <a:rPr lang="zh-CN" sz="1800" b="1">
                <a:solidFill>
                  <a:srgbClr val="0000FF"/>
                </a:solidFill>
                <a:latin typeface="微软雅黑" panose="020B0503020204020204" charset="-122"/>
                <a:ea typeface="微软雅黑" panose="020B0503020204020204" charset="-122"/>
              </a:rPr>
              <a:t>考点四、机械能及其转化</a:t>
            </a:r>
            <a:endParaRPr lang="en-US" altLang="zh-CN" sz="1800" b="1">
              <a:solidFill>
                <a:srgbClr val="0000FF"/>
              </a:solidFill>
              <a:latin typeface="微软雅黑" panose="020B0503020204020204" charset="-122"/>
              <a:ea typeface="微软雅黑" panose="020B0503020204020204" charset="-122"/>
            </a:endParaRPr>
          </a:p>
        </p:txBody>
      </p:sp>
      <p:sp>
        <p:nvSpPr>
          <p:cNvPr id="3" name="文本框 2"/>
          <p:cNvSpPr txBox="1"/>
          <p:nvPr/>
        </p:nvSpPr>
        <p:spPr>
          <a:xfrm>
            <a:off x="327026" y="1000691"/>
            <a:ext cx="8689975" cy="2173893"/>
          </a:xfrm>
          <a:prstGeom prst="rect">
            <a:avLst/>
          </a:prstGeom>
          <a:noFill/>
          <a:ln w="9525">
            <a:noFill/>
          </a:ln>
        </p:spPr>
        <p:txBody>
          <a:bodyPr wrap="square">
            <a:spAutoFit/>
          </a:bodyPr>
          <a:lstStyle/>
          <a:p>
            <a:pPr marL="0" indent="0" algn="l" eaLnBrk="1" fontAlgn="auto" latinLnBrk="0" hangingPunct="1">
              <a:lnSpc>
                <a:spcPct val="150000"/>
              </a:lnSpc>
            </a:pPr>
            <a:r>
              <a:rPr lang="zh-CN" sz="1800" b="1">
                <a:solidFill>
                  <a:srgbClr val="1116CC"/>
                </a:solidFill>
                <a:latin typeface="微软雅黑" panose="020B0503020204020204" charset="-122"/>
                <a:ea typeface="微软雅黑" panose="020B0503020204020204" charset="-122"/>
                <a:cs typeface="微软雅黑" panose="020B0503020204020204" charset="-122"/>
                <a:sym typeface="+mn-ea"/>
              </a:rPr>
              <a:t>典例四</a:t>
            </a:r>
            <a:r>
              <a:rPr lang="zh-CN" sz="1800" b="1">
                <a:latin typeface="微软雅黑" panose="020B0503020204020204" charset="-122"/>
                <a:ea typeface="微软雅黑" panose="020B0503020204020204" charset="-122"/>
                <a:cs typeface="微软雅黑" panose="020B0503020204020204" charset="-122"/>
                <a:sym typeface="+mn-ea"/>
              </a:rPr>
              <a:t>：（2020·武汉）</a:t>
            </a:r>
            <a:r>
              <a:rPr lang="zh-CN" sz="1800">
                <a:latin typeface="微软雅黑" panose="020B0503020204020204" charset="-122"/>
                <a:ea typeface="微软雅黑" panose="020B0503020204020204" charset="-122"/>
                <a:cs typeface="微软雅黑" panose="020B0503020204020204" charset="-122"/>
                <a:sym typeface="+mn-ea"/>
              </a:rPr>
              <a:t>滑跃式起飞是一种航母舰载机的起飞方式。飞机跑道的前一部分是水平的，跑道尾段向上翘起。如图所示，飞行员驾驶舰载机从图示位置由静止开始一直加速直至离舰的过程中，下列说法正确的是（　　）。</a:t>
            </a:r>
          </a:p>
          <a:p>
            <a:pPr marL="0" indent="0" algn="l" eaLnBrk="1" fontAlgn="auto" latinLnBrk="0" hangingPunct="1">
              <a:lnSpc>
                <a:spcPct val="150000"/>
              </a:lnSpc>
            </a:pPr>
            <a:r>
              <a:rPr lang="zh-CN" sz="1800">
                <a:latin typeface="微软雅黑" panose="020B0503020204020204" charset="-122"/>
                <a:ea typeface="微软雅黑" panose="020B0503020204020204" charset="-122"/>
                <a:cs typeface="微软雅黑" panose="020B0503020204020204" charset="-122"/>
                <a:sym typeface="+mn-ea"/>
              </a:rPr>
              <a:t>A. 飞行员的动能先增加后减少	B. 飞行员的机械能一直减少</a:t>
            </a:r>
          </a:p>
          <a:p>
            <a:pPr marL="0" indent="0" algn="l" eaLnBrk="1" fontAlgn="auto" latinLnBrk="0" hangingPunct="1">
              <a:lnSpc>
                <a:spcPct val="150000"/>
              </a:lnSpc>
            </a:pPr>
            <a:r>
              <a:rPr lang="zh-CN" sz="1800">
                <a:latin typeface="微软雅黑" panose="020B0503020204020204" charset="-122"/>
                <a:ea typeface="微软雅黑" panose="020B0503020204020204" charset="-122"/>
                <a:cs typeface="微软雅黑" panose="020B0503020204020204" charset="-122"/>
                <a:sym typeface="+mn-ea"/>
              </a:rPr>
              <a:t>C. 飞行员的机械能一直增加	D. 飞行员的机械能先不变后增加</a:t>
            </a:r>
          </a:p>
        </p:txBody>
      </p:sp>
      <p:pic>
        <p:nvPicPr>
          <p:cNvPr id="11" name="图片 -2147482561" descr="图片2"/>
          <p:cNvPicPr>
            <a:picLocks noChangeAspect="1"/>
          </p:cNvPicPr>
          <p:nvPr/>
        </p:nvPicPr>
        <p:blipFill>
          <a:blip r:embed="rId2"/>
          <a:stretch>
            <a:fillRect/>
          </a:stretch>
        </p:blipFill>
        <p:spPr>
          <a:xfrm>
            <a:off x="1065531" y="73842"/>
            <a:ext cx="1285875" cy="760067"/>
          </a:xfrm>
          <a:prstGeom prst="rect">
            <a:avLst/>
          </a:prstGeom>
          <a:noFill/>
          <a:ln w="9525">
            <a:noFill/>
          </a:ln>
        </p:spPr>
      </p:pic>
      <p:pic>
        <p:nvPicPr>
          <p:cNvPr id="2" name="图片 -2147481657" descr="学科网(www.zxxk.com)--教育资源门户，提供试卷、教案、课件、论文、素材以及各类教学资源下载，还有大量而丰富的教学相关资讯！"/>
          <p:cNvPicPr>
            <a:picLocks noChangeAspect="1"/>
          </p:cNvPicPr>
          <p:nvPr/>
        </p:nvPicPr>
        <p:blipFill>
          <a:blip r:embed="rId3"/>
          <a:stretch>
            <a:fillRect/>
          </a:stretch>
        </p:blipFill>
        <p:spPr>
          <a:xfrm>
            <a:off x="2920365" y="3174584"/>
            <a:ext cx="2374900" cy="1510585"/>
          </a:xfrm>
          <a:prstGeom prst="rect">
            <a:avLst/>
          </a:prstGeom>
          <a:noFill/>
          <a:ln w="9525">
            <a:noFill/>
          </a:ln>
        </p:spPr>
      </p:pic>
    </p:spTree>
    <p:extLst>
      <p:ext uri="{BB962C8B-B14F-4D97-AF65-F5344CB8AC3E}">
        <p14:creationId xmlns:p14="http://schemas.microsoft.com/office/powerpoint/2010/main" val="2586195650"/>
      </p:ext>
    </p:extLst>
  </p:cSld>
  <p:clrMapOvr>
    <a:masterClrMapping/>
  </p:clrMapOvr>
  <p:transition spd="med" advTm="200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000" fill="hold">
                                          <p:stCondLst>
                                            <p:cond delay="0"/>
                                          </p:stCondLst>
                                        </p:cTn>
                                        <p:tgtEl>
                                          <p:spTgt spid="3">
                                            <p:txEl>
                                              <p:pRg st="0" end="0"/>
                                            </p:txEl>
                                          </p:spTgt>
                                        </p:tgtEl>
                                        <p:attrNameLst>
                                          <p:attrName>style.visibility</p:attrName>
                                        </p:attrNameLst>
                                      </p:cBhvr>
                                      <p:to>
                                        <p:strVal val="visible"/>
                                      </p:to>
                                    </p:set>
                                    <p:animEffect transition="in" filter="checkerboard(across)">
                                      <p:cBhvr>
                                        <p:cTn id="7" dur="1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000" fill="hold">
                                          <p:stCondLst>
                                            <p:cond delay="0"/>
                                          </p:stCondLst>
                                        </p:cTn>
                                        <p:tgtEl>
                                          <p:spTgt spid="3">
                                            <p:txEl>
                                              <p:pRg st="1" end="1"/>
                                            </p:txEl>
                                          </p:spTgt>
                                        </p:tgtEl>
                                        <p:attrNameLst>
                                          <p:attrName>style.visibility</p:attrName>
                                        </p:attrNameLst>
                                      </p:cBhvr>
                                      <p:to>
                                        <p:strVal val="visible"/>
                                      </p:to>
                                    </p:set>
                                    <p:animEffect transition="in" filter="checkerboard(across)">
                                      <p:cBhvr>
                                        <p:cTn id="12" dur="10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nodeType="clickEffect">
                                  <p:stCondLst>
                                    <p:cond delay="0"/>
                                  </p:stCondLst>
                                  <p:childTnLst>
                                    <p:set>
                                      <p:cBhvr>
                                        <p:cTn id="16" dur="1000" fill="hold">
                                          <p:stCondLst>
                                            <p:cond delay="0"/>
                                          </p:stCondLst>
                                        </p:cTn>
                                        <p:tgtEl>
                                          <p:spTgt spid="3">
                                            <p:txEl>
                                              <p:pRg st="2" end="2"/>
                                            </p:txEl>
                                          </p:spTgt>
                                        </p:tgtEl>
                                        <p:attrNameLst>
                                          <p:attrName>style.visibility</p:attrName>
                                        </p:attrNameLst>
                                      </p:cBhvr>
                                      <p:to>
                                        <p:strVal val="visible"/>
                                      </p:to>
                                    </p:set>
                                    <p:animEffect transition="in" filter="checkerboard(across)">
                                      <p:cBhvr>
                                        <p:cTn id="17" dur="10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nvSpPr>
        <p:spPr>
          <a:xfrm>
            <a:off x="326807" y="300827"/>
            <a:ext cx="724521" cy="699508"/>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284119" y="342043"/>
            <a:ext cx="809896" cy="586222"/>
          </a:xfrm>
          <a:prstGeom prst="rect">
            <a:avLst/>
          </a:prstGeom>
          <a:ln w="12700">
            <a:miter lim="400000"/>
          </a:ln>
        </p:spPr>
        <p:txBody>
          <a:bodyPr wrap="squar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ts val="0"/>
              </a:spcBef>
              <a:spcAft>
                <a:spcPts val="0"/>
              </a:spcAft>
              <a:buClrTx/>
              <a:buSzTx/>
              <a:buFontTx/>
              <a:buNone/>
              <a:defRPr sz="1800">
                <a:solidFill>
                  <a:srgbClr val="000000"/>
                </a:solidFill>
              </a:defRPr>
            </a:pPr>
            <a:r>
              <a:rPr kumimoji="0" lang="en-US" altLang="zh-CN" sz="3200" b="0" i="0" u="none" strike="noStrike" kern="0" cap="none" spc="0" normalizeH="0" baseline="0" noProof="0" dirty="0" smtClean="0">
                <a:ln>
                  <a:noFill/>
                </a:ln>
                <a:solidFill>
                  <a:srgbClr val="FFFFFF"/>
                </a:solidFill>
                <a:effectLst/>
                <a:uLnTx/>
                <a:uFillTx/>
                <a:latin typeface="+mn-lt"/>
                <a:ea typeface="方正舒体" panose="02010601030101010101" pitchFamily="2" charset="-122"/>
                <a:sym typeface="微软雅黑" panose="020B0503020204020204" charset="-122"/>
              </a:rPr>
              <a:t>2</a:t>
            </a:r>
            <a:endParaRPr kumimoji="0" sz="3200" b="0" i="0" u="none" strike="noStrike" kern="0" cap="none" spc="0" normalizeH="0" baseline="0" noProof="0" dirty="0">
              <a:ln>
                <a:noFill/>
              </a:ln>
              <a:solidFill>
                <a:srgbClr val="FFFFFF"/>
              </a:solidFill>
              <a:effectLst/>
              <a:uLnTx/>
              <a:uFillTx/>
              <a:latin typeface="+mn-lt"/>
              <a:ea typeface="方正舒体" panose="02010601030101010101" pitchFamily="2" charset="-122"/>
              <a:sym typeface="微软雅黑" panose="020B0503020204020204" charset="-122"/>
            </a:endParaRPr>
          </a:p>
        </p:txBody>
      </p:sp>
      <p:cxnSp>
        <p:nvCxnSpPr>
          <p:cNvPr id="8" name="直接连接符 7"/>
          <p:cNvCxnSpPr/>
          <p:nvPr/>
        </p:nvCxnSpPr>
        <p:spPr>
          <a:xfrm>
            <a:off x="1059874" y="833754"/>
            <a:ext cx="4669105"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sp>
        <p:nvSpPr>
          <p:cNvPr id="100" name="文本框 99"/>
          <p:cNvSpPr txBox="1"/>
          <p:nvPr/>
        </p:nvSpPr>
        <p:spPr>
          <a:xfrm>
            <a:off x="2676526" y="450056"/>
            <a:ext cx="2887345" cy="369212"/>
          </a:xfrm>
          <a:prstGeom prst="rect">
            <a:avLst/>
          </a:prstGeom>
          <a:noFill/>
          <a:ln w="9525">
            <a:noFill/>
          </a:ln>
        </p:spPr>
        <p:txBody>
          <a:bodyPr wrap="square">
            <a:spAutoFit/>
          </a:bodyPr>
          <a:lstStyle/>
          <a:p>
            <a:pPr marL="0" indent="0" algn="l" eaLnBrk="1" fontAlgn="auto" latinLnBrk="0" hangingPunct="1"/>
            <a:r>
              <a:rPr lang="zh-CN" sz="1800" b="1">
                <a:solidFill>
                  <a:srgbClr val="0000FF"/>
                </a:solidFill>
                <a:latin typeface="微软雅黑" panose="020B0503020204020204" charset="-122"/>
                <a:ea typeface="微软雅黑" panose="020B0503020204020204" charset="-122"/>
                <a:sym typeface="+mn-ea"/>
              </a:rPr>
              <a:t>考点四、机械能及其转化</a:t>
            </a:r>
            <a:endParaRPr lang="zh-CN" altLang="en-US" sz="1800" b="1">
              <a:solidFill>
                <a:srgbClr val="0000FF"/>
              </a:solidFill>
              <a:latin typeface="微软雅黑" panose="020B0503020204020204" charset="-122"/>
              <a:ea typeface="微软雅黑" panose="020B0503020204020204" charset="-122"/>
            </a:endParaRPr>
          </a:p>
        </p:txBody>
      </p:sp>
      <p:sp>
        <p:nvSpPr>
          <p:cNvPr id="7" name="文本框 6"/>
          <p:cNvSpPr txBox="1"/>
          <p:nvPr/>
        </p:nvSpPr>
        <p:spPr>
          <a:xfrm>
            <a:off x="327026" y="1132462"/>
            <a:ext cx="8679815" cy="2173893"/>
          </a:xfrm>
          <a:prstGeom prst="rect">
            <a:avLst/>
          </a:prstGeom>
          <a:noFill/>
          <a:ln w="9525">
            <a:noFill/>
          </a:ln>
        </p:spPr>
        <p:txBody>
          <a:bodyPr wrap="square">
            <a:spAutoFit/>
          </a:bodyPr>
          <a:lstStyle/>
          <a:p>
            <a:pPr marL="0" indent="0" algn="l" eaLnBrk="1" fontAlgn="auto" latinLnBrk="0" hangingPunct="1">
              <a:lnSpc>
                <a:spcPct val="150000"/>
              </a:lnSpc>
            </a:pPr>
            <a:r>
              <a:rPr lang="zh-CN" sz="1800" b="0">
                <a:solidFill>
                  <a:srgbClr val="FF0000"/>
                </a:solidFill>
                <a:latin typeface="微软雅黑" panose="020B0503020204020204" charset="-122"/>
                <a:ea typeface="微软雅黑" panose="020B0503020204020204" charset="-122"/>
              </a:rPr>
              <a:t>【答案】C。</a:t>
            </a:r>
          </a:p>
          <a:p>
            <a:pPr marL="0" indent="0" algn="l" eaLnBrk="1" fontAlgn="auto" latinLnBrk="0" hangingPunct="1">
              <a:lnSpc>
                <a:spcPct val="150000"/>
              </a:lnSpc>
            </a:pPr>
            <a:r>
              <a:rPr lang="zh-CN" sz="1800" b="0">
                <a:solidFill>
                  <a:srgbClr val="FF0000"/>
                </a:solidFill>
                <a:latin typeface="微软雅黑" panose="020B0503020204020204" charset="-122"/>
                <a:ea typeface="微软雅黑" panose="020B0503020204020204" charset="-122"/>
              </a:rPr>
              <a:t>【解析】飞行员一直加速直至离舰的过程中，飞机跑道的前一部分是水平的，飞行员重力势能不变，速度增大，质量不变，动能增大，机械能增大。跑道尾段向上翘起，质量不变，速度增大，高度增高，所以飞行员的动能增大，重力势能增大，机械能增大。故选C。</a:t>
            </a:r>
          </a:p>
        </p:txBody>
      </p:sp>
      <p:pic>
        <p:nvPicPr>
          <p:cNvPr id="3" name="图片 -2147482561" descr="图片2"/>
          <p:cNvPicPr>
            <a:picLocks noChangeAspect="1"/>
          </p:cNvPicPr>
          <p:nvPr/>
        </p:nvPicPr>
        <p:blipFill>
          <a:blip r:embed="rId2"/>
          <a:stretch>
            <a:fillRect/>
          </a:stretch>
        </p:blipFill>
        <p:spPr>
          <a:xfrm>
            <a:off x="1065531" y="73842"/>
            <a:ext cx="1285875" cy="760067"/>
          </a:xfrm>
          <a:prstGeom prst="rect">
            <a:avLst/>
          </a:prstGeom>
          <a:noFill/>
          <a:ln w="9525">
            <a:noFill/>
          </a:ln>
        </p:spPr>
      </p:pic>
    </p:spTree>
    <p:extLst>
      <p:ext uri="{BB962C8B-B14F-4D97-AF65-F5344CB8AC3E}">
        <p14:creationId xmlns:p14="http://schemas.microsoft.com/office/powerpoint/2010/main" val="4163248790"/>
      </p:ext>
    </p:extLst>
  </p:cSld>
  <p:clrMapOvr>
    <a:masterClrMapping/>
  </p:clrMapOvr>
  <p:transition spd="med" advTm="200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000" fill="hold">
                                          <p:stCondLst>
                                            <p:cond delay="0"/>
                                          </p:stCondLst>
                                        </p:cTn>
                                        <p:tgtEl>
                                          <p:spTgt spid="7">
                                            <p:txEl>
                                              <p:pRg st="0" end="0"/>
                                            </p:txEl>
                                          </p:spTgt>
                                        </p:tgtEl>
                                        <p:attrNameLst>
                                          <p:attrName>style.visibility</p:attrName>
                                        </p:attrNameLst>
                                      </p:cBhvr>
                                      <p:to>
                                        <p:strVal val="visible"/>
                                      </p:to>
                                    </p:set>
                                    <p:animEffect transition="in" filter="checkerboard(across)">
                                      <p:cBhvr>
                                        <p:cTn id="7" dur="1000"/>
                                        <p:tgtEl>
                                          <p:spTgt spid="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000" fill="hold">
                                          <p:stCondLst>
                                            <p:cond delay="0"/>
                                          </p:stCondLst>
                                        </p:cTn>
                                        <p:tgtEl>
                                          <p:spTgt spid="7">
                                            <p:txEl>
                                              <p:pRg st="1" end="1"/>
                                            </p:txEl>
                                          </p:spTgt>
                                        </p:tgtEl>
                                        <p:attrNameLst>
                                          <p:attrName>style.visibility</p:attrName>
                                        </p:attrNameLst>
                                      </p:cBhvr>
                                      <p:to>
                                        <p:strVal val="visible"/>
                                      </p:to>
                                    </p:set>
                                    <p:animEffect transition="in" filter="checkerboard(across)">
                                      <p:cBhvr>
                                        <p:cTn id="12" dur="1000"/>
                                        <p:tgtEl>
                                          <p:spTgt spid="7">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nvSpPr>
        <p:spPr>
          <a:xfrm>
            <a:off x="326807" y="300827"/>
            <a:ext cx="724521" cy="699508"/>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284119" y="342043"/>
            <a:ext cx="809896" cy="585009"/>
          </a:xfrm>
          <a:prstGeom prst="rect">
            <a:avLst/>
          </a:prstGeom>
          <a:ln w="12700">
            <a:miter lim="400000"/>
          </a:ln>
        </p:spPr>
        <p:txBody>
          <a:bodyPr wrap="squar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ts val="0"/>
              </a:spcBef>
              <a:spcAft>
                <a:spcPts val="0"/>
              </a:spcAft>
              <a:buClrTx/>
              <a:buSzTx/>
              <a:buFontTx/>
              <a:buNone/>
              <a:defRPr sz="1800">
                <a:solidFill>
                  <a:srgbClr val="000000"/>
                </a:solidFill>
              </a:defRPr>
            </a:pPr>
            <a:r>
              <a:rPr kumimoji="0" lang="en-US" altLang="zh-CN" sz="3200" b="0" i="0" u="none" strike="noStrike" kern="0" cap="none" spc="0" normalizeH="0" baseline="0" noProof="0" dirty="0" smtClean="0">
                <a:ln>
                  <a:noFill/>
                </a:ln>
                <a:solidFill>
                  <a:srgbClr val="FFFFFF"/>
                </a:solidFill>
                <a:effectLst/>
                <a:uLnTx/>
                <a:uFillTx/>
                <a:latin typeface="+mn-lt"/>
                <a:ea typeface="方正舒体" panose="02010601030101010101" pitchFamily="2" charset="-122"/>
                <a:sym typeface="微软雅黑" panose="020B0503020204020204" charset="-122"/>
              </a:rPr>
              <a:t>1</a:t>
            </a:r>
            <a:endParaRPr kumimoji="0" sz="3200" b="0" i="0" u="none" strike="noStrike" kern="0" cap="none" spc="0" normalizeH="0" baseline="0" noProof="0" dirty="0">
              <a:ln>
                <a:noFill/>
              </a:ln>
              <a:solidFill>
                <a:srgbClr val="FFFFFF"/>
              </a:solidFill>
              <a:effectLst/>
              <a:uLnTx/>
              <a:uFillTx/>
              <a:latin typeface="+mn-lt"/>
              <a:ea typeface="方正舒体" panose="02010601030101010101" pitchFamily="2" charset="-122"/>
              <a:sym typeface="微软雅黑" panose="020B0503020204020204" charset="-122"/>
            </a:endParaRPr>
          </a:p>
        </p:txBody>
      </p:sp>
      <p:cxnSp>
        <p:nvCxnSpPr>
          <p:cNvPr id="8" name="直接连接符 7"/>
          <p:cNvCxnSpPr/>
          <p:nvPr/>
        </p:nvCxnSpPr>
        <p:spPr>
          <a:xfrm>
            <a:off x="1059874" y="833754"/>
            <a:ext cx="4669105"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sp>
        <p:nvSpPr>
          <p:cNvPr id="100" name="文本框 99"/>
          <p:cNvSpPr txBox="1"/>
          <p:nvPr/>
        </p:nvSpPr>
        <p:spPr>
          <a:xfrm>
            <a:off x="2292986" y="466607"/>
            <a:ext cx="2663825" cy="369212"/>
          </a:xfrm>
          <a:prstGeom prst="rect">
            <a:avLst/>
          </a:prstGeom>
          <a:noFill/>
          <a:ln w="9525">
            <a:noFill/>
          </a:ln>
        </p:spPr>
        <p:txBody>
          <a:bodyPr wrap="square">
            <a:spAutoFit/>
          </a:bodyPr>
          <a:lstStyle/>
          <a:p>
            <a:pPr marL="0" indent="0" algn="l" eaLnBrk="1" fontAlgn="auto" latinLnBrk="0" hangingPunct="1"/>
            <a:r>
              <a:rPr lang="zh-CN" sz="1800" b="1">
                <a:solidFill>
                  <a:srgbClr val="0000FF"/>
                </a:solidFill>
                <a:latin typeface="微软雅黑" panose="020B0503020204020204" charset="-122"/>
                <a:ea typeface="微软雅黑" panose="020B0503020204020204" charset="-122"/>
              </a:rPr>
              <a:t>知识点一、功及其计算</a:t>
            </a:r>
            <a:endParaRPr lang="zh-CN" altLang="en-US" sz="1800" b="1">
              <a:solidFill>
                <a:srgbClr val="0000FF"/>
              </a:solidFill>
              <a:latin typeface="微软雅黑" panose="020B0503020204020204" charset="-122"/>
              <a:ea typeface="微软雅黑" panose="020B0503020204020204" charset="-122"/>
            </a:endParaRPr>
          </a:p>
        </p:txBody>
      </p:sp>
      <p:sp>
        <p:nvSpPr>
          <p:cNvPr id="3" name="文本框 2"/>
          <p:cNvSpPr txBox="1"/>
          <p:nvPr/>
        </p:nvSpPr>
        <p:spPr>
          <a:xfrm>
            <a:off x="327026" y="1000691"/>
            <a:ext cx="8679815" cy="2312665"/>
          </a:xfrm>
          <a:prstGeom prst="rect">
            <a:avLst/>
          </a:prstGeom>
          <a:noFill/>
          <a:ln w="9525">
            <a:noFill/>
          </a:ln>
        </p:spPr>
        <p:txBody>
          <a:bodyPr wrap="square">
            <a:spAutoFit/>
          </a:bodyPr>
          <a:lstStyle/>
          <a:p>
            <a:pPr marL="0" indent="0" algn="l" eaLnBrk="1" fontAlgn="auto" latinLnBrk="0" hangingPunct="1">
              <a:lnSpc>
                <a:spcPct val="150000"/>
              </a:lnSpc>
            </a:pPr>
            <a:r>
              <a:rPr lang="zh-CN" sz="1600" b="0">
                <a:latin typeface="微软雅黑" panose="020B0503020204020204" charset="-122"/>
                <a:ea typeface="微软雅黑" panose="020B0503020204020204" charset="-122"/>
                <a:cs typeface="微软雅黑" panose="020B0503020204020204" charset="-122"/>
              </a:rPr>
              <a:t>1.功的定义：一个力作用在物体上，使物体在 力的方向上通过一段距离，这个力就对物体做了功。</a:t>
            </a:r>
          </a:p>
          <a:p>
            <a:pPr marL="0" indent="0" algn="l" eaLnBrk="1" fontAlgn="auto" latinLnBrk="0" hangingPunct="1">
              <a:lnSpc>
                <a:spcPct val="150000"/>
              </a:lnSpc>
            </a:pPr>
            <a:r>
              <a:rPr lang="zh-CN" sz="1600" b="0">
                <a:latin typeface="微软雅黑" panose="020B0503020204020204" charset="-122"/>
                <a:ea typeface="微软雅黑" panose="020B0503020204020204" charset="-122"/>
                <a:cs typeface="微软雅黑" panose="020B0503020204020204" charset="-122"/>
              </a:rPr>
              <a:t>2.功的两个必要条件：①有力作用在物体上；② 物体在力的方向上通过了距离。</a:t>
            </a:r>
          </a:p>
          <a:p>
            <a:pPr marL="0" indent="0" algn="l" eaLnBrk="1" fontAlgn="auto" latinLnBrk="0" hangingPunct="1">
              <a:lnSpc>
                <a:spcPct val="150000"/>
              </a:lnSpc>
            </a:pPr>
            <a:r>
              <a:rPr lang="zh-CN" sz="1600" b="0">
                <a:latin typeface="微软雅黑" panose="020B0503020204020204" charset="-122"/>
                <a:ea typeface="微软雅黑" panose="020B0503020204020204" charset="-122"/>
                <a:cs typeface="微软雅黑" panose="020B0503020204020204" charset="-122"/>
              </a:rPr>
              <a:t>3.不做功的三种情况：有力无距离（如图（1）静止在桌面上的茶杯，受到重力和桌面对它的支持力的作用）；有距离无力（如图（2），小球在光滑的桌面上运动，小球不受力的作用力）、力和距离垂直（如图（3）小球在光滑桌面上匀速运动，重力和支持力与运动方向垂直）。</a:t>
            </a:r>
          </a:p>
        </p:txBody>
      </p:sp>
      <p:pic>
        <p:nvPicPr>
          <p:cNvPr id="4" name="图片 -2147482581" descr="图片1"/>
          <p:cNvPicPr>
            <a:picLocks noChangeAspect="1"/>
          </p:cNvPicPr>
          <p:nvPr/>
        </p:nvPicPr>
        <p:blipFill>
          <a:blip r:embed="rId2"/>
          <a:stretch>
            <a:fillRect/>
          </a:stretch>
        </p:blipFill>
        <p:spPr>
          <a:xfrm>
            <a:off x="1058545" y="105671"/>
            <a:ext cx="1234440" cy="730148"/>
          </a:xfrm>
          <a:prstGeom prst="rect">
            <a:avLst/>
          </a:prstGeom>
          <a:noFill/>
          <a:ln w="9525">
            <a:noFill/>
          </a:ln>
        </p:spPr>
      </p:pic>
      <p:pic>
        <p:nvPicPr>
          <p:cNvPr id="2" name="图片 -2147481561"/>
          <p:cNvPicPr>
            <a:picLocks noChangeAspect="1"/>
          </p:cNvPicPr>
          <p:nvPr/>
        </p:nvPicPr>
        <p:blipFill>
          <a:blip r:embed="rId3"/>
          <a:stretch>
            <a:fillRect/>
          </a:stretch>
        </p:blipFill>
        <p:spPr>
          <a:xfrm>
            <a:off x="2155191" y="3240150"/>
            <a:ext cx="4832985" cy="1905896"/>
          </a:xfrm>
          <a:prstGeom prst="rect">
            <a:avLst/>
          </a:prstGeom>
          <a:noFill/>
          <a:ln w="9525">
            <a:noFill/>
          </a:ln>
        </p:spPr>
      </p:pic>
    </p:spTree>
    <p:extLst>
      <p:ext uri="{BB962C8B-B14F-4D97-AF65-F5344CB8AC3E}">
        <p14:creationId xmlns:p14="http://schemas.microsoft.com/office/powerpoint/2010/main" val="3301358318"/>
      </p:ext>
    </p:extLst>
  </p:cSld>
  <p:clrMapOvr>
    <a:masterClrMapping/>
  </p:clrMapOvr>
  <p:transition spd="med" advTm="200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000" fill="hold">
                                          <p:stCondLst>
                                            <p:cond delay="0"/>
                                          </p:stCondLst>
                                        </p:cTn>
                                        <p:tgtEl>
                                          <p:spTgt spid="3">
                                            <p:txEl>
                                              <p:pRg st="0" end="0"/>
                                            </p:txEl>
                                          </p:spTgt>
                                        </p:tgtEl>
                                        <p:attrNameLst>
                                          <p:attrName>style.visibility</p:attrName>
                                        </p:attrNameLst>
                                      </p:cBhvr>
                                      <p:to>
                                        <p:strVal val="visible"/>
                                      </p:to>
                                    </p:set>
                                    <p:animEffect transition="in" filter="checkerboard(across)">
                                      <p:cBhvr>
                                        <p:cTn id="7" dur="1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000" fill="hold">
                                          <p:stCondLst>
                                            <p:cond delay="0"/>
                                          </p:stCondLst>
                                        </p:cTn>
                                        <p:tgtEl>
                                          <p:spTgt spid="3">
                                            <p:txEl>
                                              <p:pRg st="1" end="1"/>
                                            </p:txEl>
                                          </p:spTgt>
                                        </p:tgtEl>
                                        <p:attrNameLst>
                                          <p:attrName>style.visibility</p:attrName>
                                        </p:attrNameLst>
                                      </p:cBhvr>
                                      <p:to>
                                        <p:strVal val="visible"/>
                                      </p:to>
                                    </p:set>
                                    <p:animEffect transition="in" filter="checkerboard(across)">
                                      <p:cBhvr>
                                        <p:cTn id="12" dur="10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nodeType="clickEffect">
                                  <p:stCondLst>
                                    <p:cond delay="0"/>
                                  </p:stCondLst>
                                  <p:childTnLst>
                                    <p:set>
                                      <p:cBhvr>
                                        <p:cTn id="16" dur="1000" fill="hold">
                                          <p:stCondLst>
                                            <p:cond delay="0"/>
                                          </p:stCondLst>
                                        </p:cTn>
                                        <p:tgtEl>
                                          <p:spTgt spid="3">
                                            <p:txEl>
                                              <p:pRg st="2" end="2"/>
                                            </p:txEl>
                                          </p:spTgt>
                                        </p:tgtEl>
                                        <p:attrNameLst>
                                          <p:attrName>style.visibility</p:attrName>
                                        </p:attrNameLst>
                                      </p:cBhvr>
                                      <p:to>
                                        <p:strVal val="visible"/>
                                      </p:to>
                                    </p:set>
                                    <p:animEffect transition="in" filter="checkerboard(across)">
                                      <p:cBhvr>
                                        <p:cTn id="17" dur="10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nvSpPr>
        <p:spPr>
          <a:xfrm>
            <a:off x="326807" y="300827"/>
            <a:ext cx="724521" cy="699508"/>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284119" y="342043"/>
            <a:ext cx="809896" cy="586222"/>
          </a:xfrm>
          <a:prstGeom prst="rect">
            <a:avLst/>
          </a:prstGeom>
          <a:ln w="12700">
            <a:miter lim="400000"/>
          </a:ln>
        </p:spPr>
        <p:txBody>
          <a:bodyPr wrap="squar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ts val="0"/>
              </a:spcBef>
              <a:spcAft>
                <a:spcPts val="0"/>
              </a:spcAft>
              <a:buClrTx/>
              <a:buSzTx/>
              <a:buFontTx/>
              <a:buNone/>
              <a:defRPr sz="1800">
                <a:solidFill>
                  <a:srgbClr val="000000"/>
                </a:solidFill>
              </a:defRPr>
            </a:pPr>
            <a:r>
              <a:rPr kumimoji="0" lang="en-US" altLang="zh-CN" sz="3200" b="0" i="0" u="none" strike="noStrike" kern="0" cap="none" spc="0" normalizeH="0" baseline="0" noProof="0" dirty="0" smtClean="0">
                <a:ln>
                  <a:noFill/>
                </a:ln>
                <a:solidFill>
                  <a:srgbClr val="FFFFFF"/>
                </a:solidFill>
                <a:effectLst/>
                <a:uLnTx/>
                <a:uFillTx/>
                <a:latin typeface="+mn-lt"/>
                <a:ea typeface="方正舒体" panose="02010601030101010101" pitchFamily="2" charset="-122"/>
                <a:sym typeface="微软雅黑" panose="020B0503020204020204" charset="-122"/>
              </a:rPr>
              <a:t>2</a:t>
            </a:r>
            <a:endParaRPr kumimoji="0" sz="3200" b="0" i="0" u="none" strike="noStrike" kern="0" cap="none" spc="0" normalizeH="0" baseline="0" noProof="0" dirty="0">
              <a:ln>
                <a:noFill/>
              </a:ln>
              <a:solidFill>
                <a:srgbClr val="FFFFFF"/>
              </a:solidFill>
              <a:effectLst/>
              <a:uLnTx/>
              <a:uFillTx/>
              <a:latin typeface="+mn-lt"/>
              <a:ea typeface="方正舒体" panose="02010601030101010101" pitchFamily="2" charset="-122"/>
              <a:sym typeface="微软雅黑" panose="020B0503020204020204" charset="-122"/>
            </a:endParaRPr>
          </a:p>
        </p:txBody>
      </p:sp>
      <p:cxnSp>
        <p:nvCxnSpPr>
          <p:cNvPr id="8" name="直接连接符 7"/>
          <p:cNvCxnSpPr/>
          <p:nvPr/>
        </p:nvCxnSpPr>
        <p:spPr>
          <a:xfrm>
            <a:off x="1059874" y="833754"/>
            <a:ext cx="4669105"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sp>
        <p:nvSpPr>
          <p:cNvPr id="100" name="文本框 99"/>
          <p:cNvSpPr txBox="1"/>
          <p:nvPr/>
        </p:nvSpPr>
        <p:spPr>
          <a:xfrm>
            <a:off x="2676525" y="450056"/>
            <a:ext cx="2242820" cy="369212"/>
          </a:xfrm>
          <a:prstGeom prst="rect">
            <a:avLst/>
          </a:prstGeom>
          <a:noFill/>
          <a:ln w="9525">
            <a:noFill/>
          </a:ln>
        </p:spPr>
        <p:txBody>
          <a:bodyPr wrap="square">
            <a:spAutoFit/>
          </a:bodyPr>
          <a:lstStyle/>
          <a:p>
            <a:pPr marL="0" indent="0" algn="l" eaLnBrk="1" fontAlgn="auto" latinLnBrk="0" hangingPunct="1"/>
            <a:r>
              <a:rPr lang="zh-CN" sz="1800" b="1">
                <a:solidFill>
                  <a:srgbClr val="0000FF"/>
                </a:solidFill>
                <a:latin typeface="微软雅黑" panose="020B0503020204020204" charset="-122"/>
                <a:ea typeface="微软雅黑" panose="020B0503020204020204" charset="-122"/>
              </a:rPr>
              <a:t>五、单元考点分类</a:t>
            </a:r>
            <a:endParaRPr lang="zh-CN" altLang="en-US" sz="1800" b="1">
              <a:solidFill>
                <a:srgbClr val="0000FF"/>
              </a:solidFill>
              <a:latin typeface="微软雅黑" panose="020B0503020204020204" charset="-122"/>
              <a:ea typeface="微软雅黑" panose="020B0503020204020204" charset="-122"/>
            </a:endParaRPr>
          </a:p>
        </p:txBody>
      </p:sp>
      <p:sp>
        <p:nvSpPr>
          <p:cNvPr id="9" name="文本框 8"/>
          <p:cNvSpPr txBox="1"/>
          <p:nvPr/>
        </p:nvSpPr>
        <p:spPr>
          <a:xfrm>
            <a:off x="3009901" y="928122"/>
            <a:ext cx="2324735" cy="338020"/>
          </a:xfrm>
          <a:prstGeom prst="rect">
            <a:avLst/>
          </a:prstGeom>
          <a:noFill/>
          <a:ln w="9525">
            <a:noFill/>
          </a:ln>
        </p:spPr>
        <p:txBody>
          <a:bodyPr wrap="square">
            <a:spAutoFit/>
          </a:bodyPr>
          <a:lstStyle/>
          <a:p>
            <a:pPr marL="0" indent="0" algn="l"/>
            <a:r>
              <a:rPr lang="zh-CN" sz="1600" b="1">
                <a:latin typeface="微软雅黑" panose="020B0503020204020204" charset="-122"/>
                <a:ea typeface="微软雅黑" panose="020B0503020204020204" charset="-122"/>
              </a:rPr>
              <a:t>本单元考点分类见下表</a:t>
            </a:r>
            <a:endParaRPr lang="zh-CN" altLang="en-US" sz="1600" b="1">
              <a:latin typeface="微软雅黑" panose="020B0503020204020204" charset="-122"/>
              <a:ea typeface="微软雅黑" panose="020B0503020204020204" charset="-122"/>
            </a:endParaRPr>
          </a:p>
        </p:txBody>
      </p:sp>
      <p:pic>
        <p:nvPicPr>
          <p:cNvPr id="7" name="图片 -2147482561" descr="图片2"/>
          <p:cNvPicPr>
            <a:picLocks noChangeAspect="1"/>
          </p:cNvPicPr>
          <p:nvPr/>
        </p:nvPicPr>
        <p:blipFill>
          <a:blip r:embed="rId2"/>
          <a:stretch>
            <a:fillRect/>
          </a:stretch>
        </p:blipFill>
        <p:spPr>
          <a:xfrm>
            <a:off x="1065531" y="73842"/>
            <a:ext cx="1285875" cy="760067"/>
          </a:xfrm>
          <a:prstGeom prst="rect">
            <a:avLst/>
          </a:prstGeom>
          <a:noFill/>
          <a:ln w="9525">
            <a:noFill/>
          </a:ln>
        </p:spPr>
      </p:pic>
      <p:graphicFrame>
        <p:nvGraphicFramePr>
          <p:cNvPr id="3" name="表格 2"/>
          <p:cNvGraphicFramePr/>
          <p:nvPr/>
        </p:nvGraphicFramePr>
        <p:xfrm>
          <a:off x="327025" y="1349532"/>
          <a:ext cx="8710930" cy="3566074"/>
        </p:xfrm>
        <a:graphic>
          <a:graphicData uri="http://schemas.openxmlformats.org/drawingml/2006/table">
            <a:tbl>
              <a:tblPr firstRow="1" bandRow="1">
                <a:tableStyleId>{5940675A-B579-460E-94D1-54222C63F5DA}</a:tableStyleId>
              </a:tblPr>
              <a:tblGrid>
                <a:gridCol w="1021715"/>
                <a:gridCol w="2178685"/>
                <a:gridCol w="5510530"/>
              </a:tblGrid>
              <a:tr h="222800">
                <a:tc>
                  <a:txBody>
                    <a:bodyPr/>
                    <a:lstStyle/>
                    <a:p>
                      <a:pPr marL="0" indent="0" algn="ctr">
                        <a:buNone/>
                      </a:pPr>
                      <a:r>
                        <a:rPr lang="en-US" sz="1200" b="0">
                          <a:solidFill>
                            <a:srgbClr val="C00000"/>
                          </a:solidFill>
                          <a:latin typeface="微软雅黑" panose="020B0503020204020204" charset="-122"/>
                          <a:ea typeface="微软雅黑" panose="020B0503020204020204" charset="-122"/>
                          <a:cs typeface="宋体" panose="02010600030101010101" pitchFamily="2" charset="-122"/>
                        </a:rPr>
                        <a:t>考点分类</a:t>
                      </a:r>
                      <a:endParaRPr lang="en-US" altLang="en-US" sz="1200" b="0">
                        <a:solidFill>
                          <a:srgbClr val="C00000"/>
                        </a:solidFill>
                        <a:latin typeface="微软雅黑" panose="020B0503020204020204" charset="-122"/>
                        <a:ea typeface="微软雅黑" panose="020B0503020204020204"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ctr">
                        <a:buNone/>
                      </a:pPr>
                      <a:r>
                        <a:rPr lang="en-US" sz="1200" b="0">
                          <a:solidFill>
                            <a:srgbClr val="C00000"/>
                          </a:solidFill>
                          <a:latin typeface="微软雅黑" panose="020B0503020204020204" charset="-122"/>
                          <a:ea typeface="微软雅黑" panose="020B0503020204020204" charset="-122"/>
                          <a:cs typeface="宋体" panose="02010600030101010101" pitchFamily="2" charset="-122"/>
                        </a:rPr>
                        <a:t>考点内容</a:t>
                      </a:r>
                      <a:endParaRPr lang="en-US" altLang="en-US" sz="1200" b="0">
                        <a:solidFill>
                          <a:srgbClr val="C00000"/>
                        </a:solidFill>
                        <a:latin typeface="微软雅黑" panose="020B0503020204020204" charset="-122"/>
                        <a:ea typeface="微软雅黑" panose="020B0503020204020204"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ctr">
                        <a:buNone/>
                      </a:pPr>
                      <a:r>
                        <a:rPr lang="en-US" sz="1200" b="0">
                          <a:solidFill>
                            <a:srgbClr val="C00000"/>
                          </a:solidFill>
                          <a:latin typeface="微软雅黑" panose="020B0503020204020204" charset="-122"/>
                          <a:ea typeface="微软雅黑" panose="020B0503020204020204" charset="-122"/>
                          <a:cs typeface="宋体" panose="02010600030101010101" pitchFamily="2" charset="-122"/>
                        </a:rPr>
                        <a:t>考点分析与常见题型</a:t>
                      </a:r>
                      <a:endParaRPr lang="en-US" altLang="en-US" sz="1200" b="0">
                        <a:solidFill>
                          <a:srgbClr val="C00000"/>
                        </a:solidFill>
                        <a:latin typeface="微软雅黑" panose="020B0503020204020204" charset="-122"/>
                        <a:ea typeface="微软雅黑" panose="020B0503020204020204"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445600">
                <a:tc rowSpan="5">
                  <a:txBody>
                    <a:bodyPr/>
                    <a:lstStyle/>
                    <a:p>
                      <a:pPr marL="0" indent="0" algn="ctr">
                        <a:buNone/>
                      </a:pPr>
                      <a:r>
                        <a:rPr lang="en-US" sz="1200" b="0">
                          <a:solidFill>
                            <a:srgbClr val="C00000"/>
                          </a:solidFill>
                          <a:latin typeface="微软雅黑" panose="020B0503020204020204" charset="-122"/>
                          <a:ea typeface="微软雅黑" panose="020B0503020204020204" charset="-122"/>
                          <a:cs typeface="宋体" panose="02010600030101010101" pitchFamily="2" charset="-122"/>
                        </a:rPr>
                        <a:t>常考热点</a:t>
                      </a:r>
                      <a:endParaRPr lang="en-US" altLang="en-US" sz="1200" b="0">
                        <a:solidFill>
                          <a:srgbClr val="C00000"/>
                        </a:solidFill>
                        <a:latin typeface="微软雅黑" panose="020B0503020204020204" charset="-122"/>
                        <a:ea typeface="微软雅黑" panose="020B0503020204020204"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ctr">
                        <a:buNone/>
                      </a:pPr>
                      <a:r>
                        <a:rPr lang="en-US" sz="1200" b="0">
                          <a:solidFill>
                            <a:srgbClr val="C00000"/>
                          </a:solidFill>
                          <a:latin typeface="微软雅黑" panose="020B0503020204020204" charset="-122"/>
                          <a:ea typeface="微软雅黑" panose="020B0503020204020204" charset="-122"/>
                          <a:cs typeface="宋体" panose="02010600030101010101" pitchFamily="2" charset="-122"/>
                        </a:rPr>
                        <a:t>功的计算</a:t>
                      </a:r>
                      <a:endParaRPr lang="en-US" altLang="en-US" sz="1200" b="0">
                        <a:solidFill>
                          <a:srgbClr val="C00000"/>
                        </a:solidFill>
                        <a:latin typeface="微软雅黑" panose="020B0503020204020204" charset="-122"/>
                        <a:ea typeface="微软雅黑" panose="020B0503020204020204"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ctr">
                        <a:buNone/>
                      </a:pPr>
                      <a:r>
                        <a:rPr lang="en-US" sz="1200" b="0">
                          <a:solidFill>
                            <a:srgbClr val="C00000"/>
                          </a:solidFill>
                          <a:latin typeface="微软雅黑" panose="020B0503020204020204" charset="-122"/>
                          <a:ea typeface="微软雅黑" panose="020B0503020204020204" charset="-122"/>
                          <a:cs typeface="宋体" panose="02010600030101010101" pitchFamily="2" charset="-122"/>
                        </a:rPr>
                        <a:t>填空题较多，有时也存在于压轴计算题中，主要考查对功的计算与理解</a:t>
                      </a:r>
                      <a:endParaRPr lang="en-US" altLang="en-US" sz="1200" b="0">
                        <a:solidFill>
                          <a:srgbClr val="C00000"/>
                        </a:solidFill>
                        <a:latin typeface="微软雅黑" panose="020B0503020204020204" charset="-122"/>
                        <a:ea typeface="微软雅黑" panose="020B0503020204020204"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446237">
                <a:tc vMerge="1">
                  <a:txBody>
                    <a:bodyPr/>
                    <a:lstStyle/>
                    <a:p>
                      <a:endParaRPr lang="zh-CN"/>
                    </a:p>
                  </a:txBody>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a:txBody>
                    <a:bodyPr/>
                    <a:lstStyle/>
                    <a:p>
                      <a:pPr marL="0" indent="0" algn="ctr">
                        <a:buNone/>
                      </a:pPr>
                      <a:r>
                        <a:rPr lang="en-US" sz="1200" b="0">
                          <a:solidFill>
                            <a:srgbClr val="C00000"/>
                          </a:solidFill>
                          <a:latin typeface="微软雅黑" panose="020B0503020204020204" charset="-122"/>
                          <a:ea typeface="微软雅黑" panose="020B0503020204020204" charset="-122"/>
                          <a:cs typeface="宋体" panose="02010600030101010101" pitchFamily="2" charset="-122"/>
                        </a:rPr>
                        <a:t>功率的计算</a:t>
                      </a:r>
                      <a:endParaRPr lang="en-US" altLang="en-US" sz="1200" b="0">
                        <a:solidFill>
                          <a:srgbClr val="C00000"/>
                        </a:solidFill>
                        <a:latin typeface="微软雅黑" panose="020B0503020204020204" charset="-122"/>
                        <a:ea typeface="微软雅黑" panose="020B0503020204020204"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ctr">
                        <a:buNone/>
                      </a:pPr>
                      <a:r>
                        <a:rPr lang="en-US" sz="1200" b="0">
                          <a:solidFill>
                            <a:srgbClr val="C00000"/>
                          </a:solidFill>
                          <a:latin typeface="微软雅黑" panose="020B0503020204020204" charset="-122"/>
                          <a:ea typeface="微软雅黑" panose="020B0503020204020204" charset="-122"/>
                          <a:cs typeface="宋体" panose="02010600030101010101" pitchFamily="2" charset="-122"/>
                        </a:rPr>
                        <a:t>填空题较多，有时也存在于压轴计算题中，主要考查对功率的计算与理解</a:t>
                      </a:r>
                      <a:endParaRPr lang="en-US" altLang="en-US" sz="1200" b="0">
                        <a:solidFill>
                          <a:srgbClr val="C00000"/>
                        </a:solidFill>
                        <a:latin typeface="微软雅黑" panose="020B0503020204020204" charset="-122"/>
                        <a:ea typeface="微软雅黑" panose="020B0503020204020204"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445600">
                <a:tc vMerge="1">
                  <a:txBody>
                    <a:bodyPr/>
                    <a:lstStyle/>
                    <a:p>
                      <a:endParaRPr lang="zh-CN"/>
                    </a:p>
                  </a:txBody>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a:txBody>
                    <a:bodyPr/>
                    <a:lstStyle/>
                    <a:p>
                      <a:pPr marL="0" indent="0" algn="ctr">
                        <a:buNone/>
                      </a:pPr>
                      <a:r>
                        <a:rPr lang="en-US" sz="1200" b="0">
                          <a:solidFill>
                            <a:srgbClr val="C00000"/>
                          </a:solidFill>
                          <a:latin typeface="微软雅黑" panose="020B0503020204020204" charset="-122"/>
                          <a:ea typeface="微软雅黑" panose="020B0503020204020204" charset="-122"/>
                          <a:cs typeface="宋体" panose="02010600030101010101" pitchFamily="2" charset="-122"/>
                        </a:rPr>
                        <a:t>动能与势能大小判断、是否具有动能或势能</a:t>
                      </a:r>
                      <a:endParaRPr lang="en-US" altLang="en-US" sz="1200" b="0">
                        <a:solidFill>
                          <a:srgbClr val="C00000"/>
                        </a:solidFill>
                        <a:latin typeface="微软雅黑" panose="020B0503020204020204" charset="-122"/>
                        <a:ea typeface="微软雅黑" panose="020B0503020204020204"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ctr">
                        <a:buNone/>
                      </a:pPr>
                      <a:r>
                        <a:rPr lang="en-US" sz="1200" b="0">
                          <a:solidFill>
                            <a:srgbClr val="C00000"/>
                          </a:solidFill>
                          <a:latin typeface="微软雅黑" panose="020B0503020204020204" charset="-122"/>
                          <a:ea typeface="微软雅黑" panose="020B0503020204020204" charset="-122"/>
                          <a:cs typeface="宋体" panose="02010600030101010101" pitchFamily="2" charset="-122"/>
                        </a:rPr>
                        <a:t>填空题、选择题较多，主要考查动能或势能的基本概念以及影响它们大小的因素</a:t>
                      </a:r>
                      <a:endParaRPr lang="en-US" altLang="en-US" sz="1200" b="0">
                        <a:solidFill>
                          <a:srgbClr val="C00000"/>
                        </a:solidFill>
                        <a:latin typeface="微软雅黑" panose="020B0503020204020204" charset="-122"/>
                        <a:ea typeface="微软雅黑" panose="020B0503020204020204"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22800">
                <a:tc vMerge="1">
                  <a:txBody>
                    <a:bodyPr/>
                    <a:lstStyle/>
                    <a:p>
                      <a:endParaRPr lang="zh-CN"/>
                    </a:p>
                  </a:txBody>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a:txBody>
                    <a:bodyPr/>
                    <a:lstStyle/>
                    <a:p>
                      <a:pPr marL="0" indent="0" algn="ctr">
                        <a:buNone/>
                      </a:pPr>
                      <a:r>
                        <a:rPr lang="en-US" sz="1200" b="0">
                          <a:solidFill>
                            <a:srgbClr val="C00000"/>
                          </a:solidFill>
                          <a:latin typeface="微软雅黑" panose="020B0503020204020204" charset="-122"/>
                          <a:ea typeface="微软雅黑" panose="020B0503020204020204" charset="-122"/>
                          <a:cs typeface="宋体" panose="02010600030101010101" pitchFamily="2" charset="-122"/>
                        </a:rPr>
                        <a:t>动能与势能的转化</a:t>
                      </a:r>
                      <a:endParaRPr lang="en-US" altLang="en-US" sz="1200" b="0">
                        <a:solidFill>
                          <a:srgbClr val="C00000"/>
                        </a:solidFill>
                        <a:latin typeface="微软雅黑" panose="020B0503020204020204" charset="-122"/>
                        <a:ea typeface="微软雅黑" panose="020B0503020204020204"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ctr">
                        <a:buNone/>
                      </a:pPr>
                      <a:r>
                        <a:rPr lang="en-US" sz="1200" b="0">
                          <a:solidFill>
                            <a:srgbClr val="C00000"/>
                          </a:solidFill>
                          <a:latin typeface="微软雅黑" panose="020B0503020204020204" charset="-122"/>
                          <a:ea typeface="微软雅黑" panose="020B0503020204020204" charset="-122"/>
                          <a:cs typeface="宋体" panose="02010600030101010101" pitchFamily="2" charset="-122"/>
                        </a:rPr>
                        <a:t>填空题、选择题较多，主要考查动能或势能如何转化</a:t>
                      </a:r>
                      <a:endParaRPr lang="en-US" altLang="en-US" sz="1200" b="0">
                        <a:solidFill>
                          <a:srgbClr val="C00000"/>
                        </a:solidFill>
                        <a:latin typeface="微软雅黑" panose="020B0503020204020204" charset="-122"/>
                        <a:ea typeface="微软雅黑" panose="020B0503020204020204"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22800">
                <a:tc vMerge="1">
                  <a:txBody>
                    <a:bodyPr/>
                    <a:lstStyle/>
                    <a:p>
                      <a:endParaRPr lang="zh-CN"/>
                    </a:p>
                  </a:txBody>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B w="12700" cap="flat" cmpd="sng">
                      <a:solidFill>
                        <a:srgbClr val="080000"/>
                      </a:solidFill>
                      <a:prstDash val="solid"/>
                      <a:headEnd type="none" w="med" len="med"/>
                      <a:tailEnd type="none" w="med" len="med"/>
                    </a:lnB>
                  </a:tcPr>
                </a:tc>
                <a:tc>
                  <a:txBody>
                    <a:bodyPr/>
                    <a:lstStyle/>
                    <a:p>
                      <a:pPr marL="0" indent="0" algn="ctr">
                        <a:buNone/>
                      </a:pPr>
                      <a:r>
                        <a:rPr lang="en-US" sz="1200" b="0">
                          <a:solidFill>
                            <a:srgbClr val="C00000"/>
                          </a:solidFill>
                          <a:latin typeface="微软雅黑" panose="020B0503020204020204" charset="-122"/>
                          <a:ea typeface="微软雅黑" panose="020B0503020204020204" charset="-122"/>
                          <a:cs typeface="宋体" panose="02010600030101010101" pitchFamily="2" charset="-122"/>
                        </a:rPr>
                        <a:t>机械能守恒及应用</a:t>
                      </a:r>
                      <a:endParaRPr lang="en-US" altLang="en-US" sz="1200" b="0">
                        <a:solidFill>
                          <a:srgbClr val="C00000"/>
                        </a:solidFill>
                        <a:latin typeface="微软雅黑" panose="020B0503020204020204" charset="-122"/>
                        <a:ea typeface="微软雅黑" panose="020B0503020204020204"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ctr">
                        <a:buNone/>
                      </a:pPr>
                      <a:r>
                        <a:rPr lang="en-US" sz="1200" b="0">
                          <a:solidFill>
                            <a:srgbClr val="C00000"/>
                          </a:solidFill>
                          <a:latin typeface="微软雅黑" panose="020B0503020204020204" charset="-122"/>
                          <a:ea typeface="微软雅黑" panose="020B0503020204020204" charset="-122"/>
                          <a:cs typeface="宋体" panose="02010600030101010101" pitchFamily="2" charset="-122"/>
                        </a:rPr>
                        <a:t>主要是选择题、填空题，利用机械能守恒解决问题</a:t>
                      </a:r>
                      <a:endParaRPr lang="en-US" altLang="en-US" sz="1200" b="0">
                        <a:solidFill>
                          <a:srgbClr val="C00000"/>
                        </a:solidFill>
                        <a:latin typeface="微软雅黑" panose="020B0503020204020204" charset="-122"/>
                        <a:ea typeface="微软雅黑" panose="020B0503020204020204"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22800">
                <a:tc rowSpan="3">
                  <a:txBody>
                    <a:bodyPr/>
                    <a:lstStyle/>
                    <a:p>
                      <a:pPr marL="0" indent="0" algn="ctr">
                        <a:buNone/>
                      </a:pPr>
                      <a:r>
                        <a:rPr lang="en-US" sz="1200" b="0">
                          <a:solidFill>
                            <a:srgbClr val="C00000"/>
                          </a:solidFill>
                          <a:latin typeface="微软雅黑" panose="020B0503020204020204" charset="-122"/>
                          <a:ea typeface="微软雅黑" panose="020B0503020204020204" charset="-122"/>
                          <a:cs typeface="宋体" panose="02010600030101010101" pitchFamily="2" charset="-122"/>
                        </a:rPr>
                        <a:t>一般考点</a:t>
                      </a:r>
                      <a:endParaRPr lang="en-US" altLang="en-US" sz="1200" b="0">
                        <a:solidFill>
                          <a:srgbClr val="C00000"/>
                        </a:solidFill>
                        <a:latin typeface="微软雅黑" panose="020B0503020204020204" charset="-122"/>
                        <a:ea typeface="微软雅黑" panose="020B0503020204020204"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ctr">
                        <a:buNone/>
                      </a:pPr>
                      <a:r>
                        <a:rPr lang="en-US" sz="1200" b="0">
                          <a:solidFill>
                            <a:srgbClr val="C00000"/>
                          </a:solidFill>
                          <a:latin typeface="微软雅黑" panose="020B0503020204020204" charset="-122"/>
                          <a:ea typeface="微软雅黑" panose="020B0503020204020204" charset="-122"/>
                          <a:cs typeface="宋体" panose="02010600030101010101" pitchFamily="2" charset="-122"/>
                        </a:rPr>
                        <a:t>判断是否做功</a:t>
                      </a:r>
                      <a:endParaRPr lang="en-US" altLang="en-US" sz="1200" b="0">
                        <a:solidFill>
                          <a:srgbClr val="C00000"/>
                        </a:solidFill>
                        <a:latin typeface="微软雅黑" panose="020B0503020204020204" charset="-122"/>
                        <a:ea typeface="微软雅黑" panose="020B0503020204020204"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ctr">
                        <a:buNone/>
                      </a:pPr>
                      <a:r>
                        <a:rPr lang="en-US" sz="1200" b="0">
                          <a:solidFill>
                            <a:srgbClr val="C00000"/>
                          </a:solidFill>
                          <a:latin typeface="微软雅黑" panose="020B0503020204020204" charset="-122"/>
                          <a:ea typeface="微软雅黑" panose="020B0503020204020204" charset="-122"/>
                          <a:cs typeface="宋体" panose="02010600030101010101" pitchFamily="2" charset="-122"/>
                        </a:rPr>
                        <a:t>选择题或填空题较多，并与其他知识点结合</a:t>
                      </a:r>
                      <a:endParaRPr lang="en-US" altLang="en-US" sz="1200" b="0">
                        <a:solidFill>
                          <a:srgbClr val="C00000"/>
                        </a:solidFill>
                        <a:latin typeface="微软雅黑" panose="020B0503020204020204" charset="-122"/>
                        <a:ea typeface="微软雅黑" panose="020B0503020204020204"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22800">
                <a:tc vMerge="1">
                  <a:txBody>
                    <a:bodyPr/>
                    <a:lstStyle/>
                    <a:p>
                      <a:endParaRPr lang="zh-CN"/>
                    </a:p>
                  </a:txBody>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a:txBody>
                    <a:bodyPr/>
                    <a:lstStyle/>
                    <a:p>
                      <a:pPr marL="0" indent="0" algn="ctr">
                        <a:buNone/>
                      </a:pPr>
                      <a:r>
                        <a:rPr lang="en-US" sz="1200" b="0">
                          <a:solidFill>
                            <a:srgbClr val="C00000"/>
                          </a:solidFill>
                          <a:latin typeface="微软雅黑" panose="020B0503020204020204" charset="-122"/>
                          <a:ea typeface="微软雅黑" panose="020B0503020204020204" charset="-122"/>
                          <a:cs typeface="宋体" panose="02010600030101010101" pitchFamily="2" charset="-122"/>
                        </a:rPr>
                        <a:t>功率大小分析</a:t>
                      </a:r>
                      <a:endParaRPr lang="en-US" altLang="en-US" sz="1200" b="0">
                        <a:solidFill>
                          <a:srgbClr val="C00000"/>
                        </a:solidFill>
                        <a:latin typeface="微软雅黑" panose="020B0503020204020204" charset="-122"/>
                        <a:ea typeface="微软雅黑" panose="020B0503020204020204"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ctr">
                        <a:buNone/>
                      </a:pPr>
                      <a:r>
                        <a:rPr lang="en-US" sz="1200" b="0">
                          <a:solidFill>
                            <a:srgbClr val="C00000"/>
                          </a:solidFill>
                          <a:latin typeface="微软雅黑" panose="020B0503020204020204" charset="-122"/>
                          <a:ea typeface="微软雅黑" panose="020B0503020204020204" charset="-122"/>
                          <a:cs typeface="宋体" panose="02010600030101010101" pitchFamily="2" charset="-122"/>
                        </a:rPr>
                        <a:t>选择题或填空题较多，并与其他知识点结合</a:t>
                      </a:r>
                      <a:endParaRPr lang="en-US" altLang="en-US" sz="1200" b="0">
                        <a:solidFill>
                          <a:srgbClr val="C00000"/>
                        </a:solidFill>
                        <a:latin typeface="微软雅黑" panose="020B0503020204020204" charset="-122"/>
                        <a:ea typeface="微软雅黑" panose="020B0503020204020204"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23437">
                <a:tc vMerge="1">
                  <a:txBody>
                    <a:bodyPr/>
                    <a:lstStyle/>
                    <a:p>
                      <a:endParaRPr lang="zh-CN"/>
                    </a:p>
                  </a:txBody>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B w="12700" cap="flat" cmpd="sng">
                      <a:solidFill>
                        <a:srgbClr val="080000"/>
                      </a:solidFill>
                      <a:prstDash val="solid"/>
                      <a:headEnd type="none" w="med" len="med"/>
                      <a:tailEnd type="none" w="med" len="med"/>
                    </a:lnB>
                  </a:tcPr>
                </a:tc>
                <a:tc>
                  <a:txBody>
                    <a:bodyPr/>
                    <a:lstStyle/>
                    <a:p>
                      <a:pPr marL="0" indent="0" algn="ctr">
                        <a:buNone/>
                      </a:pPr>
                      <a:r>
                        <a:rPr lang="en-US" sz="1200" b="0">
                          <a:solidFill>
                            <a:srgbClr val="C00000"/>
                          </a:solidFill>
                          <a:latin typeface="微软雅黑" panose="020B0503020204020204" charset="-122"/>
                          <a:ea typeface="微软雅黑" panose="020B0503020204020204" charset="-122"/>
                          <a:cs typeface="宋体" panose="02010600030101010101" pitchFamily="2" charset="-122"/>
                        </a:rPr>
                        <a:t>动能和势能的实验探究</a:t>
                      </a:r>
                      <a:endParaRPr lang="en-US" altLang="en-US" sz="1200" b="0">
                        <a:solidFill>
                          <a:srgbClr val="C00000"/>
                        </a:solidFill>
                        <a:latin typeface="微软雅黑" panose="020B0503020204020204" charset="-122"/>
                        <a:ea typeface="微软雅黑" panose="020B0503020204020204"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ctr">
                        <a:buNone/>
                      </a:pPr>
                      <a:r>
                        <a:rPr lang="en-US" sz="1200" b="0">
                          <a:solidFill>
                            <a:srgbClr val="C00000"/>
                          </a:solidFill>
                          <a:latin typeface="微软雅黑" panose="020B0503020204020204" charset="-122"/>
                          <a:ea typeface="微软雅黑" panose="020B0503020204020204" charset="-122"/>
                          <a:cs typeface="宋体" panose="02010600030101010101" pitchFamily="2" charset="-122"/>
                        </a:rPr>
                        <a:t>主要是填空题，结合物理方法探究影响它们大小的因素</a:t>
                      </a:r>
                      <a:endParaRPr lang="en-US" altLang="en-US" sz="1200" b="0">
                        <a:solidFill>
                          <a:srgbClr val="C00000"/>
                        </a:solidFill>
                        <a:latin typeface="微软雅黑" panose="020B0503020204020204" charset="-122"/>
                        <a:ea typeface="微软雅黑" panose="020B0503020204020204"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22800">
                <a:tc rowSpan="3">
                  <a:txBody>
                    <a:bodyPr/>
                    <a:lstStyle/>
                    <a:p>
                      <a:pPr marL="0" indent="0" algn="ctr">
                        <a:buNone/>
                      </a:pPr>
                      <a:r>
                        <a:rPr lang="en-US" sz="1200" b="0">
                          <a:solidFill>
                            <a:srgbClr val="C00000"/>
                          </a:solidFill>
                          <a:latin typeface="微软雅黑" panose="020B0503020204020204" charset="-122"/>
                          <a:ea typeface="微软雅黑" panose="020B0503020204020204" charset="-122"/>
                          <a:cs typeface="宋体" panose="02010600030101010101" pitchFamily="2" charset="-122"/>
                        </a:rPr>
                        <a:t>冷门考点</a:t>
                      </a:r>
                      <a:endParaRPr lang="en-US" altLang="en-US" sz="1200" b="0">
                        <a:solidFill>
                          <a:srgbClr val="C00000"/>
                        </a:solidFill>
                        <a:latin typeface="微软雅黑" panose="020B0503020204020204" charset="-122"/>
                        <a:ea typeface="微软雅黑" panose="020B0503020204020204"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ctr">
                        <a:buNone/>
                      </a:pPr>
                      <a:r>
                        <a:rPr lang="en-US" sz="1200" b="0">
                          <a:solidFill>
                            <a:srgbClr val="C00000"/>
                          </a:solidFill>
                          <a:latin typeface="微软雅黑" panose="020B0503020204020204" charset="-122"/>
                          <a:ea typeface="微软雅黑" panose="020B0503020204020204" charset="-122"/>
                          <a:cs typeface="宋体" panose="02010600030101010101" pitchFamily="2" charset="-122"/>
                        </a:rPr>
                        <a:t>涉及功的简答题</a:t>
                      </a:r>
                      <a:endParaRPr lang="en-US" altLang="en-US" sz="1200" b="0">
                        <a:solidFill>
                          <a:srgbClr val="C00000"/>
                        </a:solidFill>
                        <a:latin typeface="微软雅黑" panose="020B0503020204020204" charset="-122"/>
                        <a:ea typeface="微软雅黑" panose="020B0503020204020204"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ctr">
                        <a:buNone/>
                      </a:pPr>
                      <a:r>
                        <a:rPr lang="en-US" sz="1200" b="0">
                          <a:solidFill>
                            <a:srgbClr val="C00000"/>
                          </a:solidFill>
                          <a:latin typeface="微软雅黑" panose="020B0503020204020204" charset="-122"/>
                          <a:ea typeface="微软雅黑" panose="020B0503020204020204" charset="-122"/>
                          <a:cs typeface="宋体" panose="02010600030101010101" pitchFamily="2" charset="-122"/>
                        </a:rPr>
                        <a:t>利用所学功的知识解释现象，出现概率较低</a:t>
                      </a:r>
                      <a:endParaRPr lang="en-US" altLang="en-US" sz="1200" b="0">
                        <a:solidFill>
                          <a:srgbClr val="C00000"/>
                        </a:solidFill>
                        <a:latin typeface="微软雅黑" panose="020B0503020204020204" charset="-122"/>
                        <a:ea typeface="微软雅黑" panose="020B0503020204020204"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22800">
                <a:tc vMerge="1">
                  <a:txBody>
                    <a:bodyPr/>
                    <a:lstStyle/>
                    <a:p>
                      <a:endParaRPr lang="zh-CN"/>
                    </a:p>
                  </a:txBody>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a:txBody>
                    <a:bodyPr/>
                    <a:lstStyle/>
                    <a:p>
                      <a:pPr marL="0" indent="0" algn="ctr">
                        <a:buNone/>
                      </a:pPr>
                      <a:r>
                        <a:rPr lang="en-US" sz="1200" b="0">
                          <a:solidFill>
                            <a:srgbClr val="C00000"/>
                          </a:solidFill>
                          <a:latin typeface="微软雅黑" panose="020B0503020204020204" charset="-122"/>
                          <a:ea typeface="微软雅黑" panose="020B0503020204020204" charset="-122"/>
                          <a:cs typeface="宋体" panose="02010600030101010101" pitchFamily="2" charset="-122"/>
                        </a:rPr>
                        <a:t>功率概念的理解</a:t>
                      </a:r>
                      <a:endParaRPr lang="en-US" altLang="en-US" sz="1200" b="0">
                        <a:solidFill>
                          <a:srgbClr val="C00000"/>
                        </a:solidFill>
                        <a:latin typeface="微软雅黑" panose="020B0503020204020204" charset="-122"/>
                        <a:ea typeface="微软雅黑" panose="020B0503020204020204"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ctr">
                        <a:buNone/>
                      </a:pPr>
                      <a:r>
                        <a:rPr lang="en-US" sz="1200" b="0">
                          <a:solidFill>
                            <a:srgbClr val="C00000"/>
                          </a:solidFill>
                          <a:latin typeface="微软雅黑" panose="020B0503020204020204" charset="-122"/>
                          <a:ea typeface="微软雅黑" panose="020B0503020204020204" charset="-122"/>
                          <a:cs typeface="宋体" panose="02010600030101010101" pitchFamily="2" charset="-122"/>
                        </a:rPr>
                        <a:t>利用所学知识解释现象，出现概率较低</a:t>
                      </a:r>
                      <a:endParaRPr lang="en-US" altLang="en-US" sz="1200" b="0">
                        <a:solidFill>
                          <a:srgbClr val="C00000"/>
                        </a:solidFill>
                        <a:latin typeface="微软雅黑" panose="020B0503020204020204" charset="-122"/>
                        <a:ea typeface="微软雅黑" panose="020B0503020204020204"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445600">
                <a:tc vMerge="1">
                  <a:txBody>
                    <a:bodyPr/>
                    <a:lstStyle/>
                    <a:p>
                      <a:endParaRPr lang="zh-CN"/>
                    </a:p>
                  </a:txBody>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B w="12700" cap="flat" cmpd="sng">
                      <a:solidFill>
                        <a:srgbClr val="080000"/>
                      </a:solidFill>
                      <a:prstDash val="solid"/>
                      <a:headEnd type="none" w="med" len="med"/>
                      <a:tailEnd type="none" w="med" len="med"/>
                    </a:lnB>
                  </a:tcPr>
                </a:tc>
                <a:tc>
                  <a:txBody>
                    <a:bodyPr/>
                    <a:lstStyle/>
                    <a:p>
                      <a:pPr marL="0" indent="0" algn="ctr">
                        <a:buNone/>
                      </a:pPr>
                      <a:r>
                        <a:rPr lang="en-US" sz="1200" b="0">
                          <a:solidFill>
                            <a:srgbClr val="C00000"/>
                          </a:solidFill>
                          <a:latin typeface="微软雅黑" panose="020B0503020204020204" charset="-122"/>
                          <a:ea typeface="微软雅黑" panose="020B0503020204020204" charset="-122"/>
                          <a:cs typeface="宋体" panose="02010600030101010101" pitchFamily="2" charset="-122"/>
                        </a:rPr>
                        <a:t>弹性势能</a:t>
                      </a:r>
                      <a:endParaRPr lang="en-US" altLang="en-US" sz="1200" b="0">
                        <a:solidFill>
                          <a:srgbClr val="C00000"/>
                        </a:solidFill>
                        <a:latin typeface="微软雅黑" panose="020B0503020204020204" charset="-122"/>
                        <a:ea typeface="微软雅黑" panose="020B0503020204020204"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ctr">
                        <a:buNone/>
                      </a:pPr>
                      <a:r>
                        <a:rPr lang="en-US" sz="1200" b="0">
                          <a:solidFill>
                            <a:srgbClr val="C00000"/>
                          </a:solidFill>
                          <a:latin typeface="微软雅黑" panose="020B0503020204020204" charset="-122"/>
                          <a:ea typeface="微软雅黑" panose="020B0503020204020204" charset="-122"/>
                          <a:cs typeface="宋体" panose="02010600030101010101" pitchFamily="2" charset="-122"/>
                        </a:rPr>
                        <a:t>选择题或填空题，考查影响弹性势能的因素或物体是否具有弹性势能</a:t>
                      </a:r>
                      <a:endParaRPr lang="en-US" altLang="en-US" sz="1200" b="0">
                        <a:solidFill>
                          <a:srgbClr val="C00000"/>
                        </a:solidFill>
                        <a:latin typeface="微软雅黑" panose="020B0503020204020204" charset="-122"/>
                        <a:ea typeface="微软雅黑" panose="020B0503020204020204"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Tree>
    <p:extLst>
      <p:ext uri="{BB962C8B-B14F-4D97-AF65-F5344CB8AC3E}">
        <p14:creationId xmlns:p14="http://schemas.microsoft.com/office/powerpoint/2010/main" val="2633842562"/>
      </p:ext>
    </p:extLst>
  </p:cSld>
  <p:clrMapOvr>
    <a:masterClrMapping/>
  </p:clrMapOvr>
  <p:transition spd="med" advTm="200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000" fill="hold">
                                          <p:stCondLst>
                                            <p:cond delay="0"/>
                                          </p:stCondLst>
                                        </p:cTn>
                                        <p:tgtEl>
                                          <p:spTgt spid="9"/>
                                        </p:tgtEl>
                                        <p:attrNameLst>
                                          <p:attrName>style.visibility</p:attrName>
                                        </p:attrNameLst>
                                      </p:cBhvr>
                                      <p:to>
                                        <p:strVal val="visible"/>
                                      </p:to>
                                    </p:set>
                                    <p:animEffect transition="in" filter="checkerboard(across)">
                                      <p:cBhvr>
                                        <p:cTn id="7" dur="10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000" fill="hold">
                                          <p:stCondLst>
                                            <p:cond delay="0"/>
                                          </p:stCondLst>
                                        </p:cTn>
                                        <p:tgtEl>
                                          <p:spTgt spid="3"/>
                                        </p:tgtEl>
                                        <p:attrNameLst>
                                          <p:attrName>style.visibility</p:attrName>
                                        </p:attrNameLst>
                                      </p:cBhvr>
                                      <p:to>
                                        <p:strVal val="visible"/>
                                      </p:to>
                                    </p:set>
                                    <p:animEffect transition="in" filter="checkerboard(across)">
                                      <p:cBhvr>
                                        <p:cTn id="12"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nvSpPr>
        <p:spPr>
          <a:xfrm>
            <a:off x="326807" y="300827"/>
            <a:ext cx="724521" cy="699508"/>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284119" y="342043"/>
            <a:ext cx="809896" cy="585009"/>
          </a:xfrm>
          <a:prstGeom prst="rect">
            <a:avLst/>
          </a:prstGeom>
          <a:ln w="12700">
            <a:miter lim="400000"/>
          </a:ln>
        </p:spPr>
        <p:txBody>
          <a:bodyPr wrap="squar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ts val="0"/>
              </a:spcBef>
              <a:spcAft>
                <a:spcPts val="0"/>
              </a:spcAft>
              <a:buClrTx/>
              <a:buSzTx/>
              <a:buFontTx/>
              <a:buNone/>
              <a:defRPr sz="1800">
                <a:solidFill>
                  <a:srgbClr val="000000"/>
                </a:solidFill>
              </a:defRPr>
            </a:pPr>
            <a:r>
              <a:rPr kumimoji="0" lang="en-US" altLang="zh-CN" sz="3200" b="0" i="0" u="none" strike="noStrike" kern="0" cap="none" spc="0" normalizeH="0" baseline="0" noProof="0" dirty="0" smtClean="0">
                <a:ln>
                  <a:noFill/>
                </a:ln>
                <a:solidFill>
                  <a:srgbClr val="FFFFFF"/>
                </a:solidFill>
                <a:effectLst/>
                <a:uLnTx/>
                <a:uFillTx/>
                <a:latin typeface="+mn-lt"/>
                <a:ea typeface="方正舒体" panose="02010601030101010101" pitchFamily="2" charset="-122"/>
                <a:sym typeface="微软雅黑" panose="020B0503020204020204" charset="-122"/>
              </a:rPr>
              <a:t>3</a:t>
            </a:r>
            <a:endParaRPr kumimoji="0" sz="3200" b="0" i="0" u="none" strike="noStrike" kern="0" cap="none" spc="0" normalizeH="0" baseline="0" noProof="0" dirty="0">
              <a:ln>
                <a:noFill/>
              </a:ln>
              <a:solidFill>
                <a:srgbClr val="FFFFFF"/>
              </a:solidFill>
              <a:effectLst/>
              <a:uLnTx/>
              <a:uFillTx/>
              <a:latin typeface="+mn-lt"/>
              <a:ea typeface="方正舒体" panose="02010601030101010101" pitchFamily="2" charset="-122"/>
              <a:sym typeface="微软雅黑" panose="020B0503020204020204" charset="-122"/>
            </a:endParaRPr>
          </a:p>
        </p:txBody>
      </p:sp>
      <p:cxnSp>
        <p:nvCxnSpPr>
          <p:cNvPr id="8" name="直接连接符 7"/>
          <p:cNvCxnSpPr/>
          <p:nvPr/>
        </p:nvCxnSpPr>
        <p:spPr>
          <a:xfrm>
            <a:off x="1059874" y="833754"/>
            <a:ext cx="4669105"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sp>
        <p:nvSpPr>
          <p:cNvPr id="100" name="文本框 99"/>
          <p:cNvSpPr txBox="1"/>
          <p:nvPr/>
        </p:nvSpPr>
        <p:spPr>
          <a:xfrm>
            <a:off x="2796541" y="450056"/>
            <a:ext cx="2496185" cy="369212"/>
          </a:xfrm>
          <a:prstGeom prst="rect">
            <a:avLst/>
          </a:prstGeom>
          <a:noFill/>
          <a:ln w="9525">
            <a:noFill/>
          </a:ln>
        </p:spPr>
        <p:txBody>
          <a:bodyPr wrap="square">
            <a:spAutoFit/>
          </a:bodyPr>
          <a:lstStyle/>
          <a:p>
            <a:pPr marL="0" indent="0" algn="l" eaLnBrk="1" fontAlgn="auto" latinLnBrk="0" hangingPunct="1"/>
            <a:r>
              <a:rPr lang="zh-CN" sz="1800" b="1">
                <a:solidFill>
                  <a:srgbClr val="0000FF"/>
                </a:solidFill>
                <a:latin typeface="微软雅黑" panose="020B0503020204020204" charset="-122"/>
                <a:ea typeface="微软雅黑" panose="020B0503020204020204" charset="-122"/>
              </a:rPr>
              <a:t>示例一、判断是否做功</a:t>
            </a:r>
            <a:endParaRPr lang="zh-CN" altLang="en-US" sz="1800" b="1">
              <a:solidFill>
                <a:srgbClr val="0000FF"/>
              </a:solidFill>
              <a:latin typeface="微软雅黑" panose="020B0503020204020204" charset="-122"/>
              <a:ea typeface="微软雅黑" panose="020B0503020204020204" charset="-122"/>
            </a:endParaRPr>
          </a:p>
        </p:txBody>
      </p:sp>
      <p:pic>
        <p:nvPicPr>
          <p:cNvPr id="3" name="图片 -2147482546" descr="图片3"/>
          <p:cNvPicPr>
            <a:picLocks noChangeAspect="1"/>
          </p:cNvPicPr>
          <p:nvPr/>
        </p:nvPicPr>
        <p:blipFill>
          <a:blip r:embed="rId2"/>
          <a:stretch>
            <a:fillRect/>
          </a:stretch>
        </p:blipFill>
        <p:spPr>
          <a:xfrm>
            <a:off x="1065531" y="46470"/>
            <a:ext cx="1306195" cy="772798"/>
          </a:xfrm>
          <a:prstGeom prst="rect">
            <a:avLst/>
          </a:prstGeom>
          <a:noFill/>
          <a:ln w="9525">
            <a:noFill/>
          </a:ln>
        </p:spPr>
      </p:pic>
      <p:sp>
        <p:nvSpPr>
          <p:cNvPr id="2" name="文本框 1"/>
          <p:cNvSpPr txBox="1"/>
          <p:nvPr/>
        </p:nvSpPr>
        <p:spPr>
          <a:xfrm>
            <a:off x="327025" y="1091085"/>
            <a:ext cx="8601710" cy="2312665"/>
          </a:xfrm>
          <a:prstGeom prst="rect">
            <a:avLst/>
          </a:prstGeom>
          <a:noFill/>
          <a:ln w="9525">
            <a:noFill/>
          </a:ln>
        </p:spPr>
        <p:txBody>
          <a:bodyPr wrap="square">
            <a:spAutoFit/>
          </a:bodyPr>
          <a:lstStyle/>
          <a:p>
            <a:pPr marL="0" indent="0" algn="l" eaLnBrk="1" fontAlgn="auto" latinLnBrk="0" hangingPunct="1">
              <a:lnSpc>
                <a:spcPct val="150000"/>
              </a:lnSpc>
            </a:pPr>
            <a:r>
              <a:rPr lang="zh-CN" sz="1600" b="1">
                <a:solidFill>
                  <a:srgbClr val="000000"/>
                </a:solidFill>
                <a:latin typeface="微软雅黑" panose="020B0503020204020204" charset="-122"/>
                <a:ea typeface="微软雅黑" panose="020B0503020204020204" charset="-122"/>
                <a:cs typeface="微软雅黑" panose="020B0503020204020204" charset="-122"/>
              </a:rPr>
              <a:t>（2018·贵阳）</a:t>
            </a:r>
            <a:r>
              <a:rPr lang="zh-CN" sz="1600" b="0">
                <a:solidFill>
                  <a:srgbClr val="000000"/>
                </a:solidFill>
                <a:latin typeface="微软雅黑" panose="020B0503020204020204" charset="-122"/>
                <a:ea typeface="微软雅黑" panose="020B0503020204020204" charset="-122"/>
                <a:cs typeface="微软雅黑" panose="020B0503020204020204" charset="-122"/>
              </a:rPr>
              <a:t>如图所示，粗糙的弧形轨道竖直固定于水平面，一小球由A点以速度ν沿轨道滚下，经另一侧等高点B后到达最高点C。下列关于小球滚动过程的分析正确的是（　　）。</a:t>
            </a:r>
          </a:p>
          <a:p>
            <a:pPr marL="0" indent="0" algn="l" eaLnBrk="1" fontAlgn="auto" latinLnBrk="0" hangingPunct="1">
              <a:lnSpc>
                <a:spcPct val="150000"/>
              </a:lnSpc>
            </a:pPr>
            <a:r>
              <a:rPr lang="zh-CN" altLang="en-US" sz="1600">
                <a:latin typeface="微软雅黑" panose="020B0503020204020204" charset="-122"/>
                <a:ea typeface="微软雅黑" panose="020B0503020204020204" charset="-122"/>
                <a:cs typeface="微软雅黑" panose="020B0503020204020204" charset="-122"/>
              </a:rPr>
              <a:t>A．整个过程只有重力在对小球做功；</a:t>
            </a:r>
          </a:p>
          <a:p>
            <a:pPr marL="0" indent="0" algn="l" eaLnBrk="1" fontAlgn="auto" latinLnBrk="0" hangingPunct="1">
              <a:lnSpc>
                <a:spcPct val="150000"/>
              </a:lnSpc>
            </a:pPr>
            <a:r>
              <a:rPr lang="zh-CN" altLang="en-US" sz="1600">
                <a:latin typeface="微软雅黑" panose="020B0503020204020204" charset="-122"/>
                <a:ea typeface="微软雅黑" panose="020B0503020204020204" charset="-122"/>
                <a:cs typeface="微软雅黑" panose="020B0503020204020204" charset="-122"/>
              </a:rPr>
              <a:t>B．小球在A、B两点具有的动能相同；</a:t>
            </a:r>
          </a:p>
          <a:p>
            <a:pPr marL="0" indent="0" algn="l" eaLnBrk="1" fontAlgn="auto" latinLnBrk="0" hangingPunct="1">
              <a:lnSpc>
                <a:spcPct val="150000"/>
              </a:lnSpc>
            </a:pPr>
            <a:r>
              <a:rPr lang="zh-CN" altLang="en-US" sz="1600">
                <a:latin typeface="微软雅黑" panose="020B0503020204020204" charset="-122"/>
                <a:ea typeface="微软雅黑" panose="020B0503020204020204" charset="-122"/>
                <a:cs typeface="微软雅黑" panose="020B0503020204020204" charset="-122"/>
              </a:rPr>
              <a:t>C．小球在A、B、C三点的速度大小关系是ν</a:t>
            </a:r>
            <a:r>
              <a:rPr lang="zh-CN" altLang="en-US" sz="1600" baseline="-25000">
                <a:latin typeface="微软雅黑" panose="020B0503020204020204" charset="-122"/>
                <a:ea typeface="微软雅黑" panose="020B0503020204020204" charset="-122"/>
                <a:cs typeface="微软雅黑" panose="020B0503020204020204" charset="-122"/>
              </a:rPr>
              <a:t>A</a:t>
            </a:r>
            <a:r>
              <a:rPr lang="zh-CN" altLang="en-US" sz="1600">
                <a:latin typeface="微软雅黑" panose="020B0503020204020204" charset="-122"/>
                <a:ea typeface="微软雅黑" panose="020B0503020204020204" charset="-122"/>
                <a:cs typeface="微软雅黑" panose="020B0503020204020204" charset="-122"/>
              </a:rPr>
              <a:t>＞ν</a:t>
            </a:r>
            <a:r>
              <a:rPr lang="zh-CN" altLang="en-US" sz="1600" baseline="-25000">
                <a:latin typeface="微软雅黑" panose="020B0503020204020204" charset="-122"/>
                <a:ea typeface="微软雅黑" panose="020B0503020204020204" charset="-122"/>
                <a:cs typeface="微软雅黑" panose="020B0503020204020204" charset="-122"/>
              </a:rPr>
              <a:t>B</a:t>
            </a:r>
            <a:r>
              <a:rPr lang="zh-CN" altLang="en-US" sz="1600">
                <a:latin typeface="微软雅黑" panose="020B0503020204020204" charset="-122"/>
                <a:ea typeface="微软雅黑" panose="020B0503020204020204" charset="-122"/>
                <a:cs typeface="微软雅黑" panose="020B0503020204020204" charset="-122"/>
              </a:rPr>
              <a:t>＞ν</a:t>
            </a:r>
            <a:r>
              <a:rPr lang="zh-CN" altLang="en-US" sz="1600" baseline="-25000">
                <a:latin typeface="微软雅黑" panose="020B0503020204020204" charset="-122"/>
                <a:ea typeface="微软雅黑" panose="020B0503020204020204" charset="-122"/>
                <a:cs typeface="微软雅黑" panose="020B0503020204020204" charset="-122"/>
              </a:rPr>
              <a:t>C</a:t>
            </a:r>
            <a:r>
              <a:rPr lang="zh-CN" altLang="en-US" sz="1600">
                <a:latin typeface="微软雅黑" panose="020B0503020204020204" charset="-122"/>
                <a:ea typeface="微软雅黑" panose="020B0503020204020204" charset="-122"/>
                <a:cs typeface="微软雅黑" panose="020B0503020204020204" charset="-122"/>
              </a:rPr>
              <a:t>；</a:t>
            </a:r>
          </a:p>
          <a:p>
            <a:pPr marL="0" indent="0" algn="l" eaLnBrk="1" fontAlgn="auto" latinLnBrk="0" hangingPunct="1">
              <a:lnSpc>
                <a:spcPct val="150000"/>
              </a:lnSpc>
            </a:pPr>
            <a:r>
              <a:rPr lang="zh-CN" altLang="en-US" sz="1600">
                <a:latin typeface="微软雅黑" panose="020B0503020204020204" charset="-122"/>
                <a:ea typeface="微软雅黑" panose="020B0503020204020204" charset="-122"/>
                <a:cs typeface="微软雅黑" panose="020B0503020204020204" charset="-122"/>
              </a:rPr>
              <a:t>D．小球在A点具有的机械能等于它在C点具有的重力势能</a:t>
            </a:r>
          </a:p>
        </p:txBody>
      </p:sp>
      <p:pic>
        <p:nvPicPr>
          <p:cNvPr id="4" name="图片 -2147481649"/>
          <p:cNvPicPr>
            <a:picLocks noChangeAspect="1"/>
          </p:cNvPicPr>
          <p:nvPr/>
        </p:nvPicPr>
        <p:blipFill>
          <a:blip r:embed="rId3"/>
          <a:srcRect r="874" b="1808"/>
          <a:stretch>
            <a:fillRect/>
          </a:stretch>
        </p:blipFill>
        <p:spPr>
          <a:xfrm>
            <a:off x="2886075" y="3492870"/>
            <a:ext cx="2548890" cy="1218398"/>
          </a:xfrm>
          <a:prstGeom prst="rect">
            <a:avLst/>
          </a:prstGeom>
          <a:noFill/>
          <a:ln w="9525">
            <a:noFill/>
          </a:ln>
        </p:spPr>
      </p:pic>
    </p:spTree>
    <p:extLst>
      <p:ext uri="{BB962C8B-B14F-4D97-AF65-F5344CB8AC3E}">
        <p14:creationId xmlns:p14="http://schemas.microsoft.com/office/powerpoint/2010/main" val="3467237769"/>
      </p:ext>
    </p:extLst>
  </p:cSld>
  <p:clrMapOvr>
    <a:masterClrMapping/>
  </p:clrMapOvr>
  <p:transition spd="med" advTm="2000"/>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nvSpPr>
        <p:spPr>
          <a:xfrm>
            <a:off x="326807" y="300827"/>
            <a:ext cx="724521" cy="699508"/>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284119" y="342043"/>
            <a:ext cx="809896" cy="585009"/>
          </a:xfrm>
          <a:prstGeom prst="rect">
            <a:avLst/>
          </a:prstGeom>
          <a:ln w="12700">
            <a:miter lim="400000"/>
          </a:ln>
        </p:spPr>
        <p:txBody>
          <a:bodyPr wrap="squar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ts val="0"/>
              </a:spcBef>
              <a:spcAft>
                <a:spcPts val="0"/>
              </a:spcAft>
              <a:buClrTx/>
              <a:buSzTx/>
              <a:buFontTx/>
              <a:buNone/>
              <a:defRPr sz="1800">
                <a:solidFill>
                  <a:srgbClr val="000000"/>
                </a:solidFill>
              </a:defRPr>
            </a:pPr>
            <a:r>
              <a:rPr kumimoji="0" lang="en-US" altLang="zh-CN" sz="3200" b="0" i="0" u="none" strike="noStrike" kern="0" cap="none" spc="0" normalizeH="0" baseline="0" noProof="0" dirty="0" smtClean="0">
                <a:ln>
                  <a:noFill/>
                </a:ln>
                <a:solidFill>
                  <a:srgbClr val="FFFFFF"/>
                </a:solidFill>
                <a:effectLst/>
                <a:uLnTx/>
                <a:uFillTx/>
                <a:latin typeface="+mn-lt"/>
                <a:ea typeface="方正舒体" panose="02010601030101010101" pitchFamily="2" charset="-122"/>
                <a:sym typeface="微软雅黑" panose="020B0503020204020204" charset="-122"/>
              </a:rPr>
              <a:t>3</a:t>
            </a:r>
            <a:endParaRPr kumimoji="0" sz="3200" b="0" i="0" u="none" strike="noStrike" kern="0" cap="none" spc="0" normalizeH="0" baseline="0" noProof="0" dirty="0">
              <a:ln>
                <a:noFill/>
              </a:ln>
              <a:solidFill>
                <a:srgbClr val="FFFFFF"/>
              </a:solidFill>
              <a:effectLst/>
              <a:uLnTx/>
              <a:uFillTx/>
              <a:latin typeface="+mn-lt"/>
              <a:ea typeface="方正舒体" panose="02010601030101010101" pitchFamily="2" charset="-122"/>
              <a:sym typeface="微软雅黑" panose="020B0503020204020204" charset="-122"/>
            </a:endParaRPr>
          </a:p>
        </p:txBody>
      </p:sp>
      <p:cxnSp>
        <p:nvCxnSpPr>
          <p:cNvPr id="8" name="直接连接符 7"/>
          <p:cNvCxnSpPr/>
          <p:nvPr/>
        </p:nvCxnSpPr>
        <p:spPr>
          <a:xfrm>
            <a:off x="1059874" y="833754"/>
            <a:ext cx="4669105"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sp>
        <p:nvSpPr>
          <p:cNvPr id="100" name="文本框 99"/>
          <p:cNvSpPr txBox="1"/>
          <p:nvPr/>
        </p:nvSpPr>
        <p:spPr>
          <a:xfrm>
            <a:off x="2796541" y="450056"/>
            <a:ext cx="2496185" cy="369212"/>
          </a:xfrm>
          <a:prstGeom prst="rect">
            <a:avLst/>
          </a:prstGeom>
          <a:noFill/>
          <a:ln w="9525">
            <a:noFill/>
          </a:ln>
        </p:spPr>
        <p:txBody>
          <a:bodyPr wrap="square">
            <a:spAutoFit/>
          </a:bodyPr>
          <a:lstStyle/>
          <a:p>
            <a:pPr marL="0" indent="0" algn="l" eaLnBrk="1" fontAlgn="auto" latinLnBrk="0" hangingPunct="1"/>
            <a:r>
              <a:rPr lang="zh-CN" sz="1800" b="1">
                <a:solidFill>
                  <a:srgbClr val="0000FF"/>
                </a:solidFill>
                <a:latin typeface="微软雅黑" panose="020B0503020204020204" charset="-122"/>
                <a:ea typeface="微软雅黑" panose="020B0503020204020204" charset="-122"/>
              </a:rPr>
              <a:t>示例一、判断是否做功</a:t>
            </a:r>
            <a:endParaRPr lang="zh-CN" altLang="en-US" sz="1800" b="1">
              <a:solidFill>
                <a:srgbClr val="0000FF"/>
              </a:solidFill>
              <a:latin typeface="微软雅黑" panose="020B0503020204020204" charset="-122"/>
              <a:ea typeface="微软雅黑" panose="020B0503020204020204" charset="-122"/>
            </a:endParaRPr>
          </a:p>
        </p:txBody>
      </p:sp>
      <p:sp>
        <p:nvSpPr>
          <p:cNvPr id="4" name="文本框 3"/>
          <p:cNvSpPr txBox="1"/>
          <p:nvPr/>
        </p:nvSpPr>
        <p:spPr>
          <a:xfrm>
            <a:off x="327025" y="1068168"/>
            <a:ext cx="8754110" cy="3007165"/>
          </a:xfrm>
          <a:prstGeom prst="rect">
            <a:avLst/>
          </a:prstGeom>
          <a:noFill/>
          <a:ln w="9525">
            <a:noFill/>
          </a:ln>
        </p:spPr>
        <p:txBody>
          <a:bodyPr wrap="square">
            <a:spAutoFit/>
          </a:bodyPr>
          <a:lstStyle/>
          <a:p>
            <a:pPr marL="0" indent="0" algn="l" eaLnBrk="1" fontAlgn="auto" latinLnBrk="0" hangingPunct="1">
              <a:lnSpc>
                <a:spcPct val="150000"/>
              </a:lnSpc>
            </a:pPr>
            <a:r>
              <a:rPr sz="1400">
                <a:solidFill>
                  <a:srgbClr val="FF0000"/>
                </a:solidFill>
                <a:latin typeface="微软雅黑" panose="020B0503020204020204" charset="-122"/>
                <a:ea typeface="微软雅黑" panose="020B0503020204020204" charset="-122"/>
                <a:cs typeface="微软雅黑" panose="020B0503020204020204" charset="-122"/>
              </a:rPr>
              <a:t>【答案】C。</a:t>
            </a:r>
          </a:p>
          <a:p>
            <a:pPr marL="0" indent="0" algn="l" eaLnBrk="1" fontAlgn="auto" latinLnBrk="0" hangingPunct="1">
              <a:lnSpc>
                <a:spcPct val="150000"/>
              </a:lnSpc>
            </a:pPr>
            <a:r>
              <a:rPr sz="1400">
                <a:solidFill>
                  <a:srgbClr val="FF0000"/>
                </a:solidFill>
                <a:latin typeface="微软雅黑" panose="020B0503020204020204" charset="-122"/>
                <a:ea typeface="微软雅黑" panose="020B0503020204020204" charset="-122"/>
                <a:cs typeface="微软雅黑" panose="020B0503020204020204" charset="-122"/>
              </a:rPr>
              <a:t>【解答】解：A、小球受到竖直向下的重力的作用，下落中，移动了距离，小球的重力是做功的，因为是粗糙的弧形轨道，所以受摩擦力，要克服摩擦力做功，故A错误；</a:t>
            </a:r>
          </a:p>
          <a:p>
            <a:pPr marL="0" indent="0" algn="l" eaLnBrk="1" fontAlgn="auto" latinLnBrk="0" hangingPunct="1">
              <a:lnSpc>
                <a:spcPct val="150000"/>
              </a:lnSpc>
            </a:pPr>
            <a:r>
              <a:rPr sz="1400">
                <a:solidFill>
                  <a:srgbClr val="FF0000"/>
                </a:solidFill>
                <a:latin typeface="微软雅黑" panose="020B0503020204020204" charset="-122"/>
                <a:ea typeface="微软雅黑" panose="020B0503020204020204" charset="-122"/>
                <a:cs typeface="微软雅黑" panose="020B0503020204020204" charset="-122"/>
              </a:rPr>
              <a:t>B、在粗糙的弧形轨道上受摩擦力，要克服摩擦力做功，所以小球下落过程中，机械能减小，故在A、B两点具有的动能不同，故B错误；</a:t>
            </a:r>
          </a:p>
          <a:p>
            <a:pPr marL="0" indent="0" algn="l" eaLnBrk="1" fontAlgn="auto" latinLnBrk="0" hangingPunct="1">
              <a:lnSpc>
                <a:spcPct val="150000"/>
              </a:lnSpc>
            </a:pPr>
            <a:r>
              <a:rPr sz="1400">
                <a:solidFill>
                  <a:srgbClr val="FF0000"/>
                </a:solidFill>
                <a:latin typeface="微软雅黑" panose="020B0503020204020204" charset="-122"/>
                <a:ea typeface="微软雅黑" panose="020B0503020204020204" charset="-122"/>
                <a:cs typeface="微软雅黑" panose="020B0503020204020204" charset="-122"/>
              </a:rPr>
              <a:t>C、小球运动过程中，要克服摩擦力做功，机械能减小，小球质量不变，故小球在A、B、C三点的速度大小关系是ν</a:t>
            </a:r>
            <a:r>
              <a:rPr sz="1400" baseline="-25000">
                <a:solidFill>
                  <a:srgbClr val="FF0000"/>
                </a:solidFill>
                <a:uFillTx/>
                <a:latin typeface="微软雅黑" panose="020B0503020204020204" charset="-122"/>
                <a:ea typeface="微软雅黑" panose="020B0503020204020204" charset="-122"/>
                <a:cs typeface="微软雅黑" panose="020B0503020204020204" charset="-122"/>
              </a:rPr>
              <a:t>A</a:t>
            </a:r>
            <a:r>
              <a:rPr sz="1400">
                <a:solidFill>
                  <a:srgbClr val="FF0000"/>
                </a:solidFill>
                <a:latin typeface="微软雅黑" panose="020B0503020204020204" charset="-122"/>
                <a:ea typeface="微软雅黑" panose="020B0503020204020204" charset="-122"/>
                <a:cs typeface="微软雅黑" panose="020B0503020204020204" charset="-122"/>
              </a:rPr>
              <a:t>＞ν</a:t>
            </a:r>
            <a:r>
              <a:rPr sz="1400" baseline="-25000">
                <a:solidFill>
                  <a:srgbClr val="FF0000"/>
                </a:solidFill>
                <a:uFillTx/>
                <a:latin typeface="微软雅黑" panose="020B0503020204020204" charset="-122"/>
                <a:ea typeface="微软雅黑" panose="020B0503020204020204" charset="-122"/>
                <a:cs typeface="微软雅黑" panose="020B0503020204020204" charset="-122"/>
              </a:rPr>
              <a:t>B</a:t>
            </a:r>
            <a:r>
              <a:rPr sz="1400">
                <a:solidFill>
                  <a:srgbClr val="FF0000"/>
                </a:solidFill>
                <a:latin typeface="微软雅黑" panose="020B0503020204020204" charset="-122"/>
                <a:ea typeface="微软雅黑" panose="020B0503020204020204" charset="-122"/>
                <a:cs typeface="微软雅黑" panose="020B0503020204020204" charset="-122"/>
              </a:rPr>
              <a:t>＞ν</a:t>
            </a:r>
            <a:r>
              <a:rPr sz="1400" baseline="-25000">
                <a:solidFill>
                  <a:srgbClr val="FF0000"/>
                </a:solidFill>
                <a:uFillTx/>
                <a:latin typeface="微软雅黑" panose="020B0503020204020204" charset="-122"/>
                <a:ea typeface="微软雅黑" panose="020B0503020204020204" charset="-122"/>
                <a:cs typeface="微软雅黑" panose="020B0503020204020204" charset="-122"/>
              </a:rPr>
              <a:t>C</a:t>
            </a:r>
            <a:r>
              <a:rPr sz="1400">
                <a:solidFill>
                  <a:srgbClr val="FF0000"/>
                </a:solidFill>
                <a:latin typeface="微软雅黑" panose="020B0503020204020204" charset="-122"/>
                <a:ea typeface="微软雅黑" panose="020B0503020204020204" charset="-122"/>
                <a:cs typeface="微软雅黑" panose="020B0503020204020204" charset="-122"/>
              </a:rPr>
              <a:t>，故C正确；</a:t>
            </a:r>
          </a:p>
          <a:p>
            <a:pPr marL="0" indent="0" algn="l" eaLnBrk="1" fontAlgn="auto" latinLnBrk="0" hangingPunct="1">
              <a:lnSpc>
                <a:spcPct val="150000"/>
              </a:lnSpc>
            </a:pPr>
            <a:r>
              <a:rPr sz="1400">
                <a:solidFill>
                  <a:srgbClr val="FF0000"/>
                </a:solidFill>
                <a:latin typeface="微软雅黑" panose="020B0503020204020204" charset="-122"/>
                <a:ea typeface="微软雅黑" panose="020B0503020204020204" charset="-122"/>
                <a:cs typeface="微软雅黑" panose="020B0503020204020204" charset="-122"/>
              </a:rPr>
              <a:t>D、要克服摩擦力做功，机械能减小，故在A点具有的机械能大于它在C点具有的重力势能，故D错误。</a:t>
            </a:r>
          </a:p>
          <a:p>
            <a:pPr marL="0" indent="0" algn="l" eaLnBrk="1" fontAlgn="auto" latinLnBrk="0" hangingPunct="1">
              <a:lnSpc>
                <a:spcPct val="150000"/>
              </a:lnSpc>
            </a:pPr>
            <a:r>
              <a:rPr sz="1400">
                <a:solidFill>
                  <a:srgbClr val="FF0000"/>
                </a:solidFill>
                <a:latin typeface="微软雅黑" panose="020B0503020204020204" charset="-122"/>
                <a:ea typeface="微软雅黑" panose="020B0503020204020204" charset="-122"/>
                <a:cs typeface="微软雅黑" panose="020B0503020204020204" charset="-122"/>
              </a:rPr>
              <a:t>故选：C。</a:t>
            </a:r>
          </a:p>
        </p:txBody>
      </p:sp>
      <p:pic>
        <p:nvPicPr>
          <p:cNvPr id="3" name="图片 -2147482546" descr="图片3"/>
          <p:cNvPicPr>
            <a:picLocks noChangeAspect="1"/>
          </p:cNvPicPr>
          <p:nvPr/>
        </p:nvPicPr>
        <p:blipFill>
          <a:blip r:embed="rId2"/>
          <a:stretch>
            <a:fillRect/>
          </a:stretch>
        </p:blipFill>
        <p:spPr>
          <a:xfrm>
            <a:off x="1065531" y="46470"/>
            <a:ext cx="1306195" cy="772798"/>
          </a:xfrm>
          <a:prstGeom prst="rect">
            <a:avLst/>
          </a:prstGeom>
          <a:noFill/>
          <a:ln w="9525">
            <a:noFill/>
          </a:ln>
        </p:spPr>
      </p:pic>
    </p:spTree>
    <p:extLst>
      <p:ext uri="{BB962C8B-B14F-4D97-AF65-F5344CB8AC3E}">
        <p14:creationId xmlns:p14="http://schemas.microsoft.com/office/powerpoint/2010/main" val="3025175055"/>
      </p:ext>
    </p:extLst>
  </p:cSld>
  <p:clrMapOvr>
    <a:masterClrMapping/>
  </p:clrMapOvr>
  <p:transition spd="med" advTm="200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000" fill="hold">
                                          <p:stCondLst>
                                            <p:cond delay="0"/>
                                          </p:stCondLst>
                                        </p:cTn>
                                        <p:tgtEl>
                                          <p:spTgt spid="4">
                                            <p:txEl>
                                              <p:pRg st="0" end="0"/>
                                            </p:txEl>
                                          </p:spTgt>
                                        </p:tgtEl>
                                        <p:attrNameLst>
                                          <p:attrName>style.visibility</p:attrName>
                                        </p:attrNameLst>
                                      </p:cBhvr>
                                      <p:to>
                                        <p:strVal val="visible"/>
                                      </p:to>
                                    </p:set>
                                    <p:animEffect transition="in" filter="checkerboard(across)">
                                      <p:cBhvr>
                                        <p:cTn id="7" dur="10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000" fill="hold">
                                          <p:stCondLst>
                                            <p:cond delay="0"/>
                                          </p:stCondLst>
                                        </p:cTn>
                                        <p:tgtEl>
                                          <p:spTgt spid="4">
                                            <p:txEl>
                                              <p:pRg st="1" end="1"/>
                                            </p:txEl>
                                          </p:spTgt>
                                        </p:tgtEl>
                                        <p:attrNameLst>
                                          <p:attrName>style.visibility</p:attrName>
                                        </p:attrNameLst>
                                      </p:cBhvr>
                                      <p:to>
                                        <p:strVal val="visible"/>
                                      </p:to>
                                    </p:set>
                                    <p:animEffect transition="in" filter="checkerboard(across)">
                                      <p:cBhvr>
                                        <p:cTn id="12" dur="1000"/>
                                        <p:tgtEl>
                                          <p:spTgt spid="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nodeType="clickEffect">
                                  <p:stCondLst>
                                    <p:cond delay="0"/>
                                  </p:stCondLst>
                                  <p:childTnLst>
                                    <p:set>
                                      <p:cBhvr>
                                        <p:cTn id="16" dur="1000" fill="hold">
                                          <p:stCondLst>
                                            <p:cond delay="0"/>
                                          </p:stCondLst>
                                        </p:cTn>
                                        <p:tgtEl>
                                          <p:spTgt spid="4">
                                            <p:txEl>
                                              <p:pRg st="2" end="2"/>
                                            </p:txEl>
                                          </p:spTgt>
                                        </p:tgtEl>
                                        <p:attrNameLst>
                                          <p:attrName>style.visibility</p:attrName>
                                        </p:attrNameLst>
                                      </p:cBhvr>
                                      <p:to>
                                        <p:strVal val="visible"/>
                                      </p:to>
                                    </p:set>
                                    <p:animEffect transition="in" filter="checkerboard(across)">
                                      <p:cBhvr>
                                        <p:cTn id="17" dur="1000"/>
                                        <p:tgtEl>
                                          <p:spTgt spid="4">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5" presetClass="entr" presetSubtype="10" fill="hold" nodeType="clickEffect">
                                  <p:stCondLst>
                                    <p:cond delay="0"/>
                                  </p:stCondLst>
                                  <p:childTnLst>
                                    <p:set>
                                      <p:cBhvr>
                                        <p:cTn id="21" dur="1000" fill="hold">
                                          <p:stCondLst>
                                            <p:cond delay="0"/>
                                          </p:stCondLst>
                                        </p:cTn>
                                        <p:tgtEl>
                                          <p:spTgt spid="4">
                                            <p:txEl>
                                              <p:pRg st="3" end="3"/>
                                            </p:txEl>
                                          </p:spTgt>
                                        </p:tgtEl>
                                        <p:attrNameLst>
                                          <p:attrName>style.visibility</p:attrName>
                                        </p:attrNameLst>
                                      </p:cBhvr>
                                      <p:to>
                                        <p:strVal val="visible"/>
                                      </p:to>
                                    </p:set>
                                    <p:animEffect transition="in" filter="checkerboard(across)">
                                      <p:cBhvr>
                                        <p:cTn id="22" dur="1000"/>
                                        <p:tgtEl>
                                          <p:spTgt spid="4">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5" presetClass="entr" presetSubtype="10" fill="hold" nodeType="clickEffect">
                                  <p:stCondLst>
                                    <p:cond delay="0"/>
                                  </p:stCondLst>
                                  <p:childTnLst>
                                    <p:set>
                                      <p:cBhvr>
                                        <p:cTn id="26" dur="1000" fill="hold">
                                          <p:stCondLst>
                                            <p:cond delay="0"/>
                                          </p:stCondLst>
                                        </p:cTn>
                                        <p:tgtEl>
                                          <p:spTgt spid="4">
                                            <p:txEl>
                                              <p:pRg st="4" end="4"/>
                                            </p:txEl>
                                          </p:spTgt>
                                        </p:tgtEl>
                                        <p:attrNameLst>
                                          <p:attrName>style.visibility</p:attrName>
                                        </p:attrNameLst>
                                      </p:cBhvr>
                                      <p:to>
                                        <p:strVal val="visible"/>
                                      </p:to>
                                    </p:set>
                                    <p:animEffect transition="in" filter="checkerboard(across)">
                                      <p:cBhvr>
                                        <p:cTn id="27" dur="1000"/>
                                        <p:tgtEl>
                                          <p:spTgt spid="4">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5" presetClass="entr" presetSubtype="10" fill="hold" nodeType="clickEffect">
                                  <p:stCondLst>
                                    <p:cond delay="0"/>
                                  </p:stCondLst>
                                  <p:childTnLst>
                                    <p:set>
                                      <p:cBhvr>
                                        <p:cTn id="31" dur="1000" fill="hold">
                                          <p:stCondLst>
                                            <p:cond delay="0"/>
                                          </p:stCondLst>
                                        </p:cTn>
                                        <p:tgtEl>
                                          <p:spTgt spid="4">
                                            <p:txEl>
                                              <p:pRg st="5" end="5"/>
                                            </p:txEl>
                                          </p:spTgt>
                                        </p:tgtEl>
                                        <p:attrNameLst>
                                          <p:attrName>style.visibility</p:attrName>
                                        </p:attrNameLst>
                                      </p:cBhvr>
                                      <p:to>
                                        <p:strVal val="visible"/>
                                      </p:to>
                                    </p:set>
                                    <p:animEffect transition="in" filter="checkerboard(across)">
                                      <p:cBhvr>
                                        <p:cTn id="32" dur="1000"/>
                                        <p:tgtEl>
                                          <p:spTgt spid="4">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nvSpPr>
        <p:spPr>
          <a:xfrm>
            <a:off x="326807" y="300827"/>
            <a:ext cx="724521" cy="699508"/>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284119" y="342043"/>
            <a:ext cx="809896" cy="585009"/>
          </a:xfrm>
          <a:prstGeom prst="rect">
            <a:avLst/>
          </a:prstGeom>
          <a:ln w="12700">
            <a:miter lim="400000"/>
          </a:ln>
        </p:spPr>
        <p:txBody>
          <a:bodyPr wrap="squar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ts val="0"/>
              </a:spcBef>
              <a:spcAft>
                <a:spcPts val="0"/>
              </a:spcAft>
              <a:buClrTx/>
              <a:buSzTx/>
              <a:buFontTx/>
              <a:buNone/>
              <a:defRPr sz="1800">
                <a:solidFill>
                  <a:srgbClr val="000000"/>
                </a:solidFill>
              </a:defRPr>
            </a:pPr>
            <a:r>
              <a:rPr kumimoji="0" lang="en-US" altLang="zh-CN" sz="3200" b="0" i="0" u="none" strike="noStrike" kern="0" cap="none" spc="0" normalizeH="0" baseline="0" noProof="0" dirty="0" smtClean="0">
                <a:ln>
                  <a:noFill/>
                </a:ln>
                <a:solidFill>
                  <a:srgbClr val="FFFFFF"/>
                </a:solidFill>
                <a:effectLst/>
                <a:uLnTx/>
                <a:uFillTx/>
                <a:latin typeface="+mn-lt"/>
                <a:ea typeface="方正舒体" panose="02010601030101010101" pitchFamily="2" charset="-122"/>
                <a:sym typeface="微软雅黑" panose="020B0503020204020204" charset="-122"/>
              </a:rPr>
              <a:t>3</a:t>
            </a:r>
            <a:endParaRPr kumimoji="0" sz="3200" b="0" i="0" u="none" strike="noStrike" kern="0" cap="none" spc="0" normalizeH="0" baseline="0" noProof="0" dirty="0">
              <a:ln>
                <a:noFill/>
              </a:ln>
              <a:solidFill>
                <a:srgbClr val="FFFFFF"/>
              </a:solidFill>
              <a:effectLst/>
              <a:uLnTx/>
              <a:uFillTx/>
              <a:latin typeface="+mn-lt"/>
              <a:ea typeface="方正舒体" panose="02010601030101010101" pitchFamily="2" charset="-122"/>
              <a:sym typeface="微软雅黑" panose="020B0503020204020204" charset="-122"/>
            </a:endParaRPr>
          </a:p>
        </p:txBody>
      </p:sp>
      <p:cxnSp>
        <p:nvCxnSpPr>
          <p:cNvPr id="8" name="直接连接符 7"/>
          <p:cNvCxnSpPr/>
          <p:nvPr/>
        </p:nvCxnSpPr>
        <p:spPr>
          <a:xfrm>
            <a:off x="1059874" y="833754"/>
            <a:ext cx="4669105"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sp>
        <p:nvSpPr>
          <p:cNvPr id="100" name="文本框 99"/>
          <p:cNvSpPr txBox="1"/>
          <p:nvPr/>
        </p:nvSpPr>
        <p:spPr>
          <a:xfrm>
            <a:off x="2796541" y="450056"/>
            <a:ext cx="2320925" cy="369212"/>
          </a:xfrm>
          <a:prstGeom prst="rect">
            <a:avLst/>
          </a:prstGeom>
          <a:noFill/>
          <a:ln w="9525">
            <a:noFill/>
          </a:ln>
        </p:spPr>
        <p:txBody>
          <a:bodyPr wrap="square">
            <a:spAutoFit/>
          </a:bodyPr>
          <a:lstStyle/>
          <a:p>
            <a:pPr marL="0" indent="0" algn="l" eaLnBrk="1" fontAlgn="auto" latinLnBrk="0" hangingPunct="1"/>
            <a:r>
              <a:rPr lang="zh-CN" sz="1800" b="1">
                <a:solidFill>
                  <a:srgbClr val="0000FF"/>
                </a:solidFill>
                <a:latin typeface="微软雅黑" panose="020B0503020204020204" charset="-122"/>
                <a:ea typeface="微软雅黑" panose="020B0503020204020204" charset="-122"/>
              </a:rPr>
              <a:t>示例二、功的计算</a:t>
            </a:r>
          </a:p>
        </p:txBody>
      </p:sp>
      <p:sp>
        <p:nvSpPr>
          <p:cNvPr id="4" name="文本框 3"/>
          <p:cNvSpPr txBox="1"/>
          <p:nvPr/>
        </p:nvSpPr>
        <p:spPr>
          <a:xfrm>
            <a:off x="327026" y="1076443"/>
            <a:ext cx="8656955" cy="3007165"/>
          </a:xfrm>
          <a:prstGeom prst="rect">
            <a:avLst/>
          </a:prstGeom>
          <a:noFill/>
          <a:ln w="9525">
            <a:noFill/>
          </a:ln>
        </p:spPr>
        <p:txBody>
          <a:bodyPr wrap="square">
            <a:spAutoFit/>
          </a:bodyPr>
          <a:lstStyle/>
          <a:p>
            <a:pPr marL="0" indent="0" algn="l" eaLnBrk="1" fontAlgn="auto" latinLnBrk="0" hangingPunct="1">
              <a:lnSpc>
                <a:spcPct val="150000"/>
              </a:lnSpc>
            </a:pPr>
            <a:r>
              <a:rPr sz="1800" b="1">
                <a:latin typeface="微软雅黑" panose="020B0503020204020204" charset="-122"/>
                <a:ea typeface="微软雅黑" panose="020B0503020204020204" charset="-122"/>
                <a:cs typeface="微软雅黑" panose="020B0503020204020204" charset="-122"/>
              </a:rPr>
              <a:t>（2020·河南）</a:t>
            </a:r>
            <a:r>
              <a:rPr sz="1800">
                <a:latin typeface="微软雅黑" panose="020B0503020204020204" charset="-122"/>
                <a:ea typeface="微软雅黑" panose="020B0503020204020204" charset="-122"/>
                <a:cs typeface="微软雅黑" panose="020B0503020204020204" charset="-122"/>
              </a:rPr>
              <a:t>频闪照相机是研究物体运动的重要手段之一，图 6 所示的频闪照片记录了竖直下落的小球每隔相等时间的位置，不计空气阻力，在小球下落的过程中，下列说法正确的是（  ）。</a:t>
            </a:r>
          </a:p>
          <a:p>
            <a:pPr marL="0" indent="0" algn="l" eaLnBrk="1" fontAlgn="auto" latinLnBrk="0" hangingPunct="1">
              <a:lnSpc>
                <a:spcPct val="150000"/>
              </a:lnSpc>
            </a:pPr>
            <a:r>
              <a:rPr sz="1800">
                <a:latin typeface="微软雅黑" panose="020B0503020204020204" charset="-122"/>
                <a:ea typeface="微软雅黑" panose="020B0503020204020204" charset="-122"/>
                <a:cs typeface="微软雅黑" panose="020B0503020204020204" charset="-122"/>
              </a:rPr>
              <a:t>A.小球的重力势能逐渐增大；</a:t>
            </a:r>
          </a:p>
          <a:p>
            <a:pPr marL="0" indent="0" algn="l" eaLnBrk="1" fontAlgn="auto" latinLnBrk="0" hangingPunct="1">
              <a:lnSpc>
                <a:spcPct val="150000"/>
              </a:lnSpc>
            </a:pPr>
            <a:r>
              <a:rPr sz="1800">
                <a:latin typeface="微软雅黑" panose="020B0503020204020204" charset="-122"/>
                <a:ea typeface="微软雅黑" panose="020B0503020204020204" charset="-122"/>
                <a:cs typeface="微软雅黑" panose="020B0503020204020204" charset="-122"/>
              </a:rPr>
              <a:t>B.小球的机械能逐渐减小；</a:t>
            </a:r>
          </a:p>
          <a:p>
            <a:pPr marL="0" indent="0" algn="l" eaLnBrk="1" fontAlgn="auto" latinLnBrk="0" hangingPunct="1">
              <a:lnSpc>
                <a:spcPct val="150000"/>
              </a:lnSpc>
            </a:pPr>
            <a:r>
              <a:rPr sz="1800">
                <a:latin typeface="微软雅黑" panose="020B0503020204020204" charset="-122"/>
                <a:ea typeface="微软雅黑" panose="020B0503020204020204" charset="-122"/>
                <a:cs typeface="微软雅黑" panose="020B0503020204020204" charset="-122"/>
              </a:rPr>
              <a:t>C.小球的重力在 ab 段做功比在 cd 段多；</a:t>
            </a:r>
          </a:p>
          <a:p>
            <a:pPr marL="0" indent="0" algn="l" eaLnBrk="1" fontAlgn="auto" latinLnBrk="0" hangingPunct="1">
              <a:lnSpc>
                <a:spcPct val="150000"/>
              </a:lnSpc>
            </a:pPr>
            <a:r>
              <a:rPr sz="1800">
                <a:latin typeface="微软雅黑" panose="020B0503020204020204" charset="-122"/>
                <a:ea typeface="微软雅黑" panose="020B0503020204020204" charset="-122"/>
                <a:cs typeface="微软雅黑" panose="020B0503020204020204" charset="-122"/>
              </a:rPr>
              <a:t>D.小球的重力在 ab 段做功比在 cd 段多慢</a:t>
            </a:r>
          </a:p>
        </p:txBody>
      </p:sp>
      <p:pic>
        <p:nvPicPr>
          <p:cNvPr id="10" name="图片 -2147482546" descr="图片3"/>
          <p:cNvPicPr>
            <a:picLocks noChangeAspect="1"/>
          </p:cNvPicPr>
          <p:nvPr/>
        </p:nvPicPr>
        <p:blipFill>
          <a:blip r:embed="rId2"/>
          <a:stretch>
            <a:fillRect/>
          </a:stretch>
        </p:blipFill>
        <p:spPr>
          <a:xfrm>
            <a:off x="1065531" y="46470"/>
            <a:ext cx="1306195" cy="772798"/>
          </a:xfrm>
          <a:prstGeom prst="rect">
            <a:avLst/>
          </a:prstGeom>
          <a:noFill/>
          <a:ln w="9525">
            <a:noFill/>
          </a:ln>
        </p:spPr>
      </p:pic>
      <p:pic>
        <p:nvPicPr>
          <p:cNvPr id="2" name="图片 -2147481650" descr="图片2"/>
          <p:cNvPicPr>
            <a:picLocks noChangeAspect="1"/>
          </p:cNvPicPr>
          <p:nvPr/>
        </p:nvPicPr>
        <p:blipFill>
          <a:blip r:embed="rId3"/>
          <a:stretch>
            <a:fillRect/>
          </a:stretch>
        </p:blipFill>
        <p:spPr>
          <a:xfrm>
            <a:off x="6068061" y="2019206"/>
            <a:ext cx="1019175" cy="2064402"/>
          </a:xfrm>
          <a:prstGeom prst="rect">
            <a:avLst/>
          </a:prstGeom>
          <a:noFill/>
          <a:ln w="9525">
            <a:noFill/>
          </a:ln>
        </p:spPr>
      </p:pic>
    </p:spTree>
    <p:extLst>
      <p:ext uri="{BB962C8B-B14F-4D97-AF65-F5344CB8AC3E}">
        <p14:creationId xmlns:p14="http://schemas.microsoft.com/office/powerpoint/2010/main" val="3211859166"/>
      </p:ext>
    </p:extLst>
  </p:cSld>
  <p:clrMapOvr>
    <a:masterClrMapping/>
  </p:clrMapOvr>
  <p:transition spd="med" advTm="2000"/>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nvSpPr>
        <p:spPr>
          <a:xfrm>
            <a:off x="326807" y="300827"/>
            <a:ext cx="724521" cy="699508"/>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284119" y="342043"/>
            <a:ext cx="809896" cy="585009"/>
          </a:xfrm>
          <a:prstGeom prst="rect">
            <a:avLst/>
          </a:prstGeom>
          <a:ln w="12700">
            <a:miter lim="400000"/>
          </a:ln>
        </p:spPr>
        <p:txBody>
          <a:bodyPr wrap="squar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ts val="0"/>
              </a:spcBef>
              <a:spcAft>
                <a:spcPts val="0"/>
              </a:spcAft>
              <a:buClrTx/>
              <a:buSzTx/>
              <a:buFontTx/>
              <a:buNone/>
              <a:defRPr sz="1800">
                <a:solidFill>
                  <a:srgbClr val="000000"/>
                </a:solidFill>
              </a:defRPr>
            </a:pPr>
            <a:r>
              <a:rPr kumimoji="0" lang="en-US" altLang="zh-CN" sz="3200" b="0" i="0" u="none" strike="noStrike" kern="0" cap="none" spc="0" normalizeH="0" baseline="0" noProof="0" dirty="0" smtClean="0">
                <a:ln>
                  <a:noFill/>
                </a:ln>
                <a:solidFill>
                  <a:srgbClr val="FFFFFF"/>
                </a:solidFill>
                <a:effectLst/>
                <a:uLnTx/>
                <a:uFillTx/>
                <a:latin typeface="+mn-lt"/>
                <a:ea typeface="方正舒体" panose="02010601030101010101" pitchFamily="2" charset="-122"/>
                <a:sym typeface="微软雅黑" panose="020B0503020204020204" charset="-122"/>
              </a:rPr>
              <a:t>3</a:t>
            </a:r>
            <a:endParaRPr kumimoji="0" sz="3200" b="0" i="0" u="none" strike="noStrike" kern="0" cap="none" spc="0" normalizeH="0" baseline="0" noProof="0" dirty="0">
              <a:ln>
                <a:noFill/>
              </a:ln>
              <a:solidFill>
                <a:srgbClr val="FFFFFF"/>
              </a:solidFill>
              <a:effectLst/>
              <a:uLnTx/>
              <a:uFillTx/>
              <a:latin typeface="+mn-lt"/>
              <a:ea typeface="方正舒体" panose="02010601030101010101" pitchFamily="2" charset="-122"/>
              <a:sym typeface="微软雅黑" panose="020B0503020204020204" charset="-122"/>
            </a:endParaRPr>
          </a:p>
        </p:txBody>
      </p:sp>
      <p:cxnSp>
        <p:nvCxnSpPr>
          <p:cNvPr id="8" name="直接连接符 7"/>
          <p:cNvCxnSpPr/>
          <p:nvPr/>
        </p:nvCxnSpPr>
        <p:spPr>
          <a:xfrm>
            <a:off x="1059874" y="833754"/>
            <a:ext cx="4669105"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sp>
        <p:nvSpPr>
          <p:cNvPr id="10" name="文本框 9"/>
          <p:cNvSpPr txBox="1"/>
          <p:nvPr/>
        </p:nvSpPr>
        <p:spPr>
          <a:xfrm>
            <a:off x="327025" y="1147103"/>
            <a:ext cx="8547100" cy="2312665"/>
          </a:xfrm>
          <a:prstGeom prst="rect">
            <a:avLst/>
          </a:prstGeom>
          <a:noFill/>
          <a:ln w="9525">
            <a:noFill/>
          </a:ln>
        </p:spPr>
        <p:txBody>
          <a:bodyPr wrap="square">
            <a:spAutoFit/>
          </a:bodyPr>
          <a:lstStyle/>
          <a:p>
            <a:pPr marL="0" indent="0" algn="l" eaLnBrk="1" fontAlgn="auto" latinLnBrk="0" hangingPunct="1">
              <a:lnSpc>
                <a:spcPct val="150000"/>
              </a:lnSpc>
            </a:pPr>
            <a:r>
              <a:rPr lang="zh-CN" sz="1600" b="0">
                <a:solidFill>
                  <a:srgbClr val="FF0000"/>
                </a:solidFill>
                <a:latin typeface="微软雅黑" panose="020B0503020204020204" charset="-122"/>
                <a:ea typeface="微软雅黑" panose="020B0503020204020204" charset="-122"/>
              </a:rPr>
              <a:t>【答案】D。</a:t>
            </a:r>
          </a:p>
          <a:p>
            <a:pPr marL="0" indent="0" algn="l" eaLnBrk="1" fontAlgn="auto" latinLnBrk="0" hangingPunct="1">
              <a:lnSpc>
                <a:spcPct val="150000"/>
              </a:lnSpc>
            </a:pPr>
            <a:r>
              <a:rPr lang="zh-CN" sz="1600" b="0">
                <a:solidFill>
                  <a:srgbClr val="FF0000"/>
                </a:solidFill>
                <a:latin typeface="微软雅黑" panose="020B0503020204020204" charset="-122"/>
                <a:ea typeface="微软雅黑" panose="020B0503020204020204" charset="-122"/>
              </a:rPr>
              <a:t>【解析】A 选项小球下落重力势能减小，故错误；</a:t>
            </a:r>
          </a:p>
          <a:p>
            <a:pPr marL="0" indent="0" algn="l" eaLnBrk="1" fontAlgn="auto" latinLnBrk="0" hangingPunct="1">
              <a:lnSpc>
                <a:spcPct val="150000"/>
              </a:lnSpc>
            </a:pPr>
            <a:r>
              <a:rPr lang="zh-CN" sz="1600" b="0">
                <a:solidFill>
                  <a:srgbClr val="FF0000"/>
                </a:solidFill>
                <a:latin typeface="微软雅黑" panose="020B0503020204020204" charset="-122"/>
                <a:ea typeface="微软雅黑" panose="020B0503020204020204" charset="-122"/>
              </a:rPr>
              <a:t>B 选项忽略空气阻力时，小球重力势能与动能互相转化，机械能守恒，大小不变，故错误；</a:t>
            </a:r>
          </a:p>
          <a:p>
            <a:pPr marL="0" indent="0" algn="l" eaLnBrk="1" fontAlgn="auto" latinLnBrk="0" hangingPunct="1">
              <a:lnSpc>
                <a:spcPct val="150000"/>
              </a:lnSpc>
            </a:pPr>
            <a:r>
              <a:rPr lang="zh-CN" sz="1600" b="0">
                <a:solidFill>
                  <a:srgbClr val="FF0000"/>
                </a:solidFill>
                <a:latin typeface="微软雅黑" panose="020B0503020204020204" charset="-122"/>
                <a:ea typeface="微软雅黑" panose="020B0503020204020204" charset="-122"/>
              </a:rPr>
              <a:t>C 选项 ab 段长度小于 cd 段，重力相同，作用大小与下落距离成正比，ab 段做功小于 cd 段，故错误；</a:t>
            </a:r>
          </a:p>
          <a:p>
            <a:pPr marL="0" indent="0" algn="l" eaLnBrk="1" fontAlgn="auto" latinLnBrk="0" hangingPunct="1">
              <a:lnSpc>
                <a:spcPct val="150000"/>
              </a:lnSpc>
            </a:pPr>
            <a:r>
              <a:rPr lang="zh-CN" sz="1600" b="0">
                <a:solidFill>
                  <a:srgbClr val="FF0000"/>
                </a:solidFill>
                <a:latin typeface="微软雅黑" panose="020B0503020204020204" charset="-122"/>
                <a:ea typeface="微软雅黑" panose="020B0503020204020204" charset="-122"/>
              </a:rPr>
              <a:t>D 选项，ab 段做功小于 cd 段做功，而用时相当，所以 ab 段功率小于 cd 段做功，D 正确。</a:t>
            </a:r>
          </a:p>
        </p:txBody>
      </p:sp>
      <p:pic>
        <p:nvPicPr>
          <p:cNvPr id="4" name="图片 -2147482546" descr="图片3"/>
          <p:cNvPicPr>
            <a:picLocks noChangeAspect="1"/>
          </p:cNvPicPr>
          <p:nvPr/>
        </p:nvPicPr>
        <p:blipFill>
          <a:blip r:embed="rId2"/>
          <a:stretch>
            <a:fillRect/>
          </a:stretch>
        </p:blipFill>
        <p:spPr>
          <a:xfrm>
            <a:off x="1065531" y="46470"/>
            <a:ext cx="1306195" cy="772798"/>
          </a:xfrm>
          <a:prstGeom prst="rect">
            <a:avLst/>
          </a:prstGeom>
          <a:noFill/>
          <a:ln w="9525">
            <a:noFill/>
          </a:ln>
        </p:spPr>
      </p:pic>
      <p:sp>
        <p:nvSpPr>
          <p:cNvPr id="2" name="文本框 1"/>
          <p:cNvSpPr txBox="1"/>
          <p:nvPr/>
        </p:nvSpPr>
        <p:spPr>
          <a:xfrm>
            <a:off x="2796540" y="450056"/>
            <a:ext cx="3232150" cy="369212"/>
          </a:xfrm>
          <a:prstGeom prst="rect">
            <a:avLst/>
          </a:prstGeom>
          <a:noFill/>
          <a:ln w="9525">
            <a:noFill/>
          </a:ln>
        </p:spPr>
        <p:txBody>
          <a:bodyPr wrap="square">
            <a:spAutoFit/>
          </a:bodyPr>
          <a:lstStyle/>
          <a:p>
            <a:pPr marL="0" indent="0" algn="l" eaLnBrk="1" fontAlgn="auto" latinLnBrk="0" hangingPunct="1"/>
            <a:r>
              <a:rPr lang="zh-CN" sz="1800" b="1">
                <a:solidFill>
                  <a:srgbClr val="0000FF"/>
                </a:solidFill>
                <a:latin typeface="微软雅黑" panose="020B0503020204020204" charset="-122"/>
                <a:ea typeface="微软雅黑" panose="020B0503020204020204" charset="-122"/>
              </a:rPr>
              <a:t>示例二、功的计算</a:t>
            </a:r>
          </a:p>
        </p:txBody>
      </p:sp>
    </p:spTree>
    <p:extLst>
      <p:ext uri="{BB962C8B-B14F-4D97-AF65-F5344CB8AC3E}">
        <p14:creationId xmlns:p14="http://schemas.microsoft.com/office/powerpoint/2010/main" val="3680863577"/>
      </p:ext>
    </p:extLst>
  </p:cSld>
  <p:clrMapOvr>
    <a:masterClrMapping/>
  </p:clrMapOvr>
  <p:transition spd="med" advTm="200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000" fill="hold">
                                          <p:stCondLst>
                                            <p:cond delay="0"/>
                                          </p:stCondLst>
                                        </p:cTn>
                                        <p:tgtEl>
                                          <p:spTgt spid="10">
                                            <p:txEl>
                                              <p:pRg st="0" end="0"/>
                                            </p:txEl>
                                          </p:spTgt>
                                        </p:tgtEl>
                                        <p:attrNameLst>
                                          <p:attrName>style.visibility</p:attrName>
                                        </p:attrNameLst>
                                      </p:cBhvr>
                                      <p:to>
                                        <p:strVal val="visible"/>
                                      </p:to>
                                    </p:set>
                                    <p:animEffect transition="in" filter="checkerboard(across)">
                                      <p:cBhvr>
                                        <p:cTn id="7" dur="1000"/>
                                        <p:tgtEl>
                                          <p:spTgt spid="10">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000" fill="hold">
                                          <p:stCondLst>
                                            <p:cond delay="0"/>
                                          </p:stCondLst>
                                        </p:cTn>
                                        <p:tgtEl>
                                          <p:spTgt spid="10">
                                            <p:txEl>
                                              <p:pRg st="1" end="1"/>
                                            </p:txEl>
                                          </p:spTgt>
                                        </p:tgtEl>
                                        <p:attrNameLst>
                                          <p:attrName>style.visibility</p:attrName>
                                        </p:attrNameLst>
                                      </p:cBhvr>
                                      <p:to>
                                        <p:strVal val="visible"/>
                                      </p:to>
                                    </p:set>
                                    <p:animEffect transition="in" filter="checkerboard(across)">
                                      <p:cBhvr>
                                        <p:cTn id="12" dur="1000"/>
                                        <p:tgtEl>
                                          <p:spTgt spid="10">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nodeType="clickEffect">
                                  <p:stCondLst>
                                    <p:cond delay="0"/>
                                  </p:stCondLst>
                                  <p:childTnLst>
                                    <p:set>
                                      <p:cBhvr>
                                        <p:cTn id="16" dur="1000" fill="hold">
                                          <p:stCondLst>
                                            <p:cond delay="0"/>
                                          </p:stCondLst>
                                        </p:cTn>
                                        <p:tgtEl>
                                          <p:spTgt spid="10">
                                            <p:txEl>
                                              <p:pRg st="2" end="2"/>
                                            </p:txEl>
                                          </p:spTgt>
                                        </p:tgtEl>
                                        <p:attrNameLst>
                                          <p:attrName>style.visibility</p:attrName>
                                        </p:attrNameLst>
                                      </p:cBhvr>
                                      <p:to>
                                        <p:strVal val="visible"/>
                                      </p:to>
                                    </p:set>
                                    <p:animEffect transition="in" filter="checkerboard(across)">
                                      <p:cBhvr>
                                        <p:cTn id="17" dur="1000"/>
                                        <p:tgtEl>
                                          <p:spTgt spid="10">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5" presetClass="entr" presetSubtype="10" fill="hold" nodeType="clickEffect">
                                  <p:stCondLst>
                                    <p:cond delay="0"/>
                                  </p:stCondLst>
                                  <p:childTnLst>
                                    <p:set>
                                      <p:cBhvr>
                                        <p:cTn id="21" dur="1000" fill="hold">
                                          <p:stCondLst>
                                            <p:cond delay="0"/>
                                          </p:stCondLst>
                                        </p:cTn>
                                        <p:tgtEl>
                                          <p:spTgt spid="10">
                                            <p:txEl>
                                              <p:pRg st="3" end="3"/>
                                            </p:txEl>
                                          </p:spTgt>
                                        </p:tgtEl>
                                        <p:attrNameLst>
                                          <p:attrName>style.visibility</p:attrName>
                                        </p:attrNameLst>
                                      </p:cBhvr>
                                      <p:to>
                                        <p:strVal val="visible"/>
                                      </p:to>
                                    </p:set>
                                    <p:animEffect transition="in" filter="checkerboard(across)">
                                      <p:cBhvr>
                                        <p:cTn id="22" dur="1000"/>
                                        <p:tgtEl>
                                          <p:spTgt spid="10">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5" presetClass="entr" presetSubtype="10" fill="hold" nodeType="clickEffect">
                                  <p:stCondLst>
                                    <p:cond delay="0"/>
                                  </p:stCondLst>
                                  <p:childTnLst>
                                    <p:set>
                                      <p:cBhvr>
                                        <p:cTn id="26" dur="1000" fill="hold">
                                          <p:stCondLst>
                                            <p:cond delay="0"/>
                                          </p:stCondLst>
                                        </p:cTn>
                                        <p:tgtEl>
                                          <p:spTgt spid="10">
                                            <p:txEl>
                                              <p:pRg st="4" end="4"/>
                                            </p:txEl>
                                          </p:spTgt>
                                        </p:tgtEl>
                                        <p:attrNameLst>
                                          <p:attrName>style.visibility</p:attrName>
                                        </p:attrNameLst>
                                      </p:cBhvr>
                                      <p:to>
                                        <p:strVal val="visible"/>
                                      </p:to>
                                    </p:set>
                                    <p:animEffect transition="in" filter="checkerboard(across)">
                                      <p:cBhvr>
                                        <p:cTn id="27" dur="1000"/>
                                        <p:tgtEl>
                                          <p:spTgt spid="10">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nvSpPr>
        <p:spPr>
          <a:xfrm>
            <a:off x="326807" y="300827"/>
            <a:ext cx="724521" cy="699508"/>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284119" y="342043"/>
            <a:ext cx="809896" cy="585009"/>
          </a:xfrm>
          <a:prstGeom prst="rect">
            <a:avLst/>
          </a:prstGeom>
          <a:ln w="12700">
            <a:miter lim="400000"/>
          </a:ln>
        </p:spPr>
        <p:txBody>
          <a:bodyPr wrap="squar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ts val="0"/>
              </a:spcBef>
              <a:spcAft>
                <a:spcPts val="0"/>
              </a:spcAft>
              <a:buClrTx/>
              <a:buSzTx/>
              <a:buFontTx/>
              <a:buNone/>
              <a:defRPr sz="1800">
                <a:solidFill>
                  <a:srgbClr val="000000"/>
                </a:solidFill>
              </a:defRPr>
            </a:pPr>
            <a:r>
              <a:rPr kumimoji="0" lang="en-US" altLang="zh-CN" sz="3200" b="0" i="0" u="none" strike="noStrike" kern="0" cap="none" spc="0" normalizeH="0" baseline="0" noProof="0" dirty="0" smtClean="0">
                <a:ln>
                  <a:noFill/>
                </a:ln>
                <a:solidFill>
                  <a:srgbClr val="FFFFFF"/>
                </a:solidFill>
                <a:effectLst/>
                <a:uLnTx/>
                <a:uFillTx/>
                <a:latin typeface="+mn-lt"/>
                <a:ea typeface="方正舒体" panose="02010601030101010101" pitchFamily="2" charset="-122"/>
                <a:sym typeface="微软雅黑" panose="020B0503020204020204" charset="-122"/>
              </a:rPr>
              <a:t>3</a:t>
            </a:r>
            <a:endParaRPr kumimoji="0" sz="3200" b="0" i="0" u="none" strike="noStrike" kern="0" cap="none" spc="0" normalizeH="0" baseline="0" noProof="0" dirty="0">
              <a:ln>
                <a:noFill/>
              </a:ln>
              <a:solidFill>
                <a:srgbClr val="FFFFFF"/>
              </a:solidFill>
              <a:effectLst/>
              <a:uLnTx/>
              <a:uFillTx/>
              <a:latin typeface="+mn-lt"/>
              <a:ea typeface="方正舒体" panose="02010601030101010101" pitchFamily="2" charset="-122"/>
              <a:sym typeface="微软雅黑" panose="020B0503020204020204" charset="-122"/>
            </a:endParaRPr>
          </a:p>
        </p:txBody>
      </p:sp>
      <p:cxnSp>
        <p:nvCxnSpPr>
          <p:cNvPr id="8" name="直接连接符 7"/>
          <p:cNvCxnSpPr/>
          <p:nvPr/>
        </p:nvCxnSpPr>
        <p:spPr>
          <a:xfrm>
            <a:off x="1059874" y="833754"/>
            <a:ext cx="4669105"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sp>
        <p:nvSpPr>
          <p:cNvPr id="100" name="文本框 99"/>
          <p:cNvSpPr txBox="1"/>
          <p:nvPr/>
        </p:nvSpPr>
        <p:spPr>
          <a:xfrm>
            <a:off x="2623820" y="466607"/>
            <a:ext cx="2277110" cy="369212"/>
          </a:xfrm>
          <a:prstGeom prst="rect">
            <a:avLst/>
          </a:prstGeom>
          <a:noFill/>
          <a:ln w="9525">
            <a:noFill/>
          </a:ln>
        </p:spPr>
        <p:txBody>
          <a:bodyPr wrap="square">
            <a:spAutoFit/>
          </a:bodyPr>
          <a:lstStyle/>
          <a:p>
            <a:pPr marL="0" indent="0" algn="l" eaLnBrk="1" fontAlgn="auto" latinLnBrk="0" hangingPunct="1"/>
            <a:r>
              <a:rPr lang="zh-CN" sz="1800" b="1">
                <a:solidFill>
                  <a:srgbClr val="0000FF"/>
                </a:solidFill>
                <a:latin typeface="微软雅黑" panose="020B0503020204020204" charset="-122"/>
                <a:ea typeface="微软雅黑" panose="020B0503020204020204" charset="-122"/>
              </a:rPr>
              <a:t>示例三、功率计算</a:t>
            </a:r>
          </a:p>
        </p:txBody>
      </p:sp>
      <p:sp>
        <p:nvSpPr>
          <p:cNvPr id="4" name="文本框 3"/>
          <p:cNvSpPr txBox="1"/>
          <p:nvPr/>
        </p:nvSpPr>
        <p:spPr>
          <a:xfrm>
            <a:off x="327026" y="1000691"/>
            <a:ext cx="8679815" cy="3423483"/>
          </a:xfrm>
          <a:prstGeom prst="rect">
            <a:avLst/>
          </a:prstGeom>
          <a:noFill/>
          <a:ln w="9525">
            <a:noFill/>
          </a:ln>
        </p:spPr>
        <p:txBody>
          <a:bodyPr wrap="square">
            <a:spAutoFit/>
          </a:bodyPr>
          <a:lstStyle/>
          <a:p>
            <a:pPr marL="0" indent="0" algn="l" eaLnBrk="1" fontAlgn="auto" latinLnBrk="0" hangingPunct="1">
              <a:lnSpc>
                <a:spcPct val="150000"/>
              </a:lnSpc>
            </a:pPr>
            <a:r>
              <a:rPr sz="1800" b="1">
                <a:latin typeface="微软雅黑" panose="020B0503020204020204" charset="-122"/>
                <a:ea typeface="微软雅黑" panose="020B0503020204020204" charset="-122"/>
                <a:cs typeface="微软雅黑" panose="020B0503020204020204" charset="-122"/>
              </a:rPr>
              <a:t>（2020·南充）</a:t>
            </a:r>
            <a:r>
              <a:rPr sz="1800">
                <a:latin typeface="微软雅黑" panose="020B0503020204020204" charset="-122"/>
                <a:ea typeface="微软雅黑" panose="020B0503020204020204" charset="-122"/>
                <a:cs typeface="微软雅黑" panose="020B0503020204020204" charset="-122"/>
              </a:rPr>
              <a:t>如图所示，重为2N的物体A放在水平桌面上，重为5N的物体B挂在动滑轮下，每个滑轮重为1N（不计绳重和摩擦），B恰好可以匀速下降。现对A施加水平向左的拉力使B上升，当B以0.3m/s的速度匀速上升时，拉力大小为F．下列说法正确的是（　　）。</a:t>
            </a:r>
          </a:p>
          <a:p>
            <a:pPr marL="0" indent="0" algn="l" eaLnBrk="1" fontAlgn="auto" latinLnBrk="0" hangingPunct="1">
              <a:lnSpc>
                <a:spcPct val="150000"/>
              </a:lnSpc>
            </a:pPr>
            <a:r>
              <a:rPr sz="1800">
                <a:latin typeface="微软雅黑" panose="020B0503020204020204" charset="-122"/>
                <a:ea typeface="微软雅黑" panose="020B0503020204020204" charset="-122"/>
                <a:cs typeface="微软雅黑" panose="020B0503020204020204" charset="-122"/>
              </a:rPr>
              <a:t>A．B匀速下降时，物体A受到3N的摩檫力；</a:t>
            </a:r>
          </a:p>
          <a:p>
            <a:pPr marL="0" indent="0" algn="l" eaLnBrk="1" fontAlgn="auto" latinLnBrk="0" hangingPunct="1">
              <a:lnSpc>
                <a:spcPct val="150000"/>
              </a:lnSpc>
            </a:pPr>
            <a:r>
              <a:rPr sz="1800">
                <a:latin typeface="微软雅黑" panose="020B0503020204020204" charset="-122"/>
                <a:ea typeface="微软雅黑" panose="020B0503020204020204" charset="-122"/>
                <a:cs typeface="微软雅黑" panose="020B0503020204020204" charset="-122"/>
              </a:rPr>
              <a:t>B．拉力F的大小为4N	；</a:t>
            </a:r>
          </a:p>
          <a:p>
            <a:pPr marL="0" indent="0" algn="l" eaLnBrk="1" fontAlgn="auto" latinLnBrk="0" hangingPunct="1">
              <a:lnSpc>
                <a:spcPct val="150000"/>
              </a:lnSpc>
            </a:pPr>
            <a:r>
              <a:rPr sz="1800">
                <a:latin typeface="微软雅黑" panose="020B0503020204020204" charset="-122"/>
                <a:ea typeface="微软雅黑" panose="020B0503020204020204" charset="-122"/>
                <a:cs typeface="微软雅黑" panose="020B0503020204020204" charset="-122"/>
              </a:rPr>
              <a:t>C．拉力F的功率为3.6W；</a:t>
            </a:r>
          </a:p>
          <a:p>
            <a:pPr marL="0" indent="0" algn="l" eaLnBrk="1" fontAlgn="auto" latinLnBrk="0" hangingPunct="1">
              <a:lnSpc>
                <a:spcPct val="150000"/>
              </a:lnSpc>
            </a:pPr>
            <a:r>
              <a:rPr sz="1800">
                <a:latin typeface="微软雅黑" panose="020B0503020204020204" charset="-122"/>
                <a:ea typeface="微软雅黑" panose="020B0503020204020204" charset="-122"/>
                <a:cs typeface="微软雅黑" panose="020B0503020204020204" charset="-122"/>
              </a:rPr>
              <a:t>D．B匀速上升0.6m的过程中，拉力F做功2.4J</a:t>
            </a:r>
          </a:p>
        </p:txBody>
      </p:sp>
      <p:pic>
        <p:nvPicPr>
          <p:cNvPr id="18" name="图片 -2147482546" descr="图片3"/>
          <p:cNvPicPr>
            <a:picLocks noChangeAspect="1"/>
          </p:cNvPicPr>
          <p:nvPr/>
        </p:nvPicPr>
        <p:blipFill>
          <a:blip r:embed="rId2"/>
          <a:stretch>
            <a:fillRect/>
          </a:stretch>
        </p:blipFill>
        <p:spPr>
          <a:xfrm>
            <a:off x="1065531" y="46470"/>
            <a:ext cx="1306195" cy="772798"/>
          </a:xfrm>
          <a:prstGeom prst="rect">
            <a:avLst/>
          </a:prstGeom>
          <a:noFill/>
          <a:ln w="9525">
            <a:noFill/>
          </a:ln>
        </p:spPr>
      </p:pic>
      <p:pic>
        <p:nvPicPr>
          <p:cNvPr id="2" name="图片 -2147481655" descr=" "/>
          <p:cNvPicPr>
            <a:picLocks noChangeAspect="1"/>
          </p:cNvPicPr>
          <p:nvPr/>
        </p:nvPicPr>
        <p:blipFill>
          <a:blip r:embed="rId3"/>
          <a:stretch>
            <a:fillRect/>
          </a:stretch>
        </p:blipFill>
        <p:spPr>
          <a:xfrm>
            <a:off x="5965191" y="2395419"/>
            <a:ext cx="1472565" cy="1823142"/>
          </a:xfrm>
          <a:prstGeom prst="rect">
            <a:avLst/>
          </a:prstGeom>
          <a:noFill/>
          <a:ln w="9525">
            <a:noFill/>
          </a:ln>
        </p:spPr>
      </p:pic>
    </p:spTree>
    <p:extLst>
      <p:ext uri="{BB962C8B-B14F-4D97-AF65-F5344CB8AC3E}">
        <p14:creationId xmlns:p14="http://schemas.microsoft.com/office/powerpoint/2010/main" val="1458185191"/>
      </p:ext>
    </p:extLst>
  </p:cSld>
  <p:clrMapOvr>
    <a:masterClrMapping/>
  </p:clrMapOvr>
  <p:transition spd="med" advTm="2000"/>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nvSpPr>
        <p:spPr>
          <a:xfrm>
            <a:off x="326807" y="300827"/>
            <a:ext cx="724521" cy="699508"/>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284119" y="342043"/>
            <a:ext cx="809896" cy="585009"/>
          </a:xfrm>
          <a:prstGeom prst="rect">
            <a:avLst/>
          </a:prstGeom>
          <a:ln w="12700">
            <a:miter lim="400000"/>
          </a:ln>
        </p:spPr>
        <p:txBody>
          <a:bodyPr wrap="squar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ts val="0"/>
              </a:spcBef>
              <a:spcAft>
                <a:spcPts val="0"/>
              </a:spcAft>
              <a:buClrTx/>
              <a:buSzTx/>
              <a:buFontTx/>
              <a:buNone/>
              <a:defRPr sz="1800">
                <a:solidFill>
                  <a:srgbClr val="000000"/>
                </a:solidFill>
              </a:defRPr>
            </a:pPr>
            <a:r>
              <a:rPr kumimoji="0" lang="en-US" altLang="zh-CN" sz="3200" b="0" i="0" u="none" strike="noStrike" kern="0" cap="none" spc="0" normalizeH="0" baseline="0" noProof="0" dirty="0" smtClean="0">
                <a:ln>
                  <a:noFill/>
                </a:ln>
                <a:solidFill>
                  <a:srgbClr val="FFFFFF"/>
                </a:solidFill>
                <a:effectLst/>
                <a:uLnTx/>
                <a:uFillTx/>
                <a:latin typeface="+mn-lt"/>
                <a:ea typeface="方正舒体" panose="02010601030101010101" pitchFamily="2" charset="-122"/>
                <a:sym typeface="微软雅黑" panose="020B0503020204020204" charset="-122"/>
              </a:rPr>
              <a:t>3</a:t>
            </a:r>
            <a:endParaRPr kumimoji="0" sz="3200" b="0" i="0" u="none" strike="noStrike" kern="0" cap="none" spc="0" normalizeH="0" baseline="0" noProof="0" dirty="0">
              <a:ln>
                <a:noFill/>
              </a:ln>
              <a:solidFill>
                <a:srgbClr val="FFFFFF"/>
              </a:solidFill>
              <a:effectLst/>
              <a:uLnTx/>
              <a:uFillTx/>
              <a:latin typeface="+mn-lt"/>
              <a:ea typeface="方正舒体" panose="02010601030101010101" pitchFamily="2" charset="-122"/>
              <a:sym typeface="微软雅黑" panose="020B0503020204020204" charset="-122"/>
            </a:endParaRPr>
          </a:p>
        </p:txBody>
      </p:sp>
      <p:cxnSp>
        <p:nvCxnSpPr>
          <p:cNvPr id="8" name="直接连接符 7"/>
          <p:cNvCxnSpPr/>
          <p:nvPr/>
        </p:nvCxnSpPr>
        <p:spPr>
          <a:xfrm>
            <a:off x="1059874" y="833754"/>
            <a:ext cx="4669105"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sp>
        <p:nvSpPr>
          <p:cNvPr id="100" name="文本框 99"/>
          <p:cNvSpPr txBox="1"/>
          <p:nvPr/>
        </p:nvSpPr>
        <p:spPr>
          <a:xfrm>
            <a:off x="2623821" y="466607"/>
            <a:ext cx="2411095" cy="369212"/>
          </a:xfrm>
          <a:prstGeom prst="rect">
            <a:avLst/>
          </a:prstGeom>
          <a:noFill/>
          <a:ln w="9525">
            <a:noFill/>
          </a:ln>
        </p:spPr>
        <p:txBody>
          <a:bodyPr wrap="square">
            <a:spAutoFit/>
          </a:bodyPr>
          <a:lstStyle/>
          <a:p>
            <a:pPr marL="0" indent="0" algn="l" eaLnBrk="1" fontAlgn="auto" latinLnBrk="0" hangingPunct="1"/>
            <a:r>
              <a:rPr lang="zh-CN" sz="1800" b="1">
                <a:solidFill>
                  <a:srgbClr val="0000FF"/>
                </a:solidFill>
                <a:latin typeface="微软雅黑" panose="020B0503020204020204" charset="-122"/>
                <a:ea typeface="微软雅黑" panose="020B0503020204020204" charset="-122"/>
              </a:rPr>
              <a:t>示例三、功率计算</a:t>
            </a:r>
          </a:p>
        </p:txBody>
      </p:sp>
      <p:sp>
        <p:nvSpPr>
          <p:cNvPr id="4" name="文本框 3"/>
          <p:cNvSpPr txBox="1"/>
          <p:nvPr/>
        </p:nvSpPr>
        <p:spPr>
          <a:xfrm>
            <a:off x="316231" y="935761"/>
            <a:ext cx="8679815" cy="4303225"/>
          </a:xfrm>
          <a:prstGeom prst="rect">
            <a:avLst/>
          </a:prstGeom>
          <a:noFill/>
          <a:ln w="9525">
            <a:noFill/>
          </a:ln>
        </p:spPr>
        <p:txBody>
          <a:bodyPr wrap="square">
            <a:spAutoFit/>
          </a:bodyPr>
          <a:lstStyle/>
          <a:p>
            <a:pPr marL="0" indent="0" algn="l" eaLnBrk="1" fontAlgn="auto" latinLnBrk="0" hangingPunct="1">
              <a:lnSpc>
                <a:spcPct val="150000"/>
              </a:lnSpc>
            </a:pPr>
            <a:r>
              <a:rPr sz="1400">
                <a:solidFill>
                  <a:srgbClr val="FF0000"/>
                </a:solidFill>
                <a:latin typeface="微软雅黑" panose="020B0503020204020204" charset="-122"/>
                <a:ea typeface="微软雅黑" panose="020B0503020204020204" charset="-122"/>
                <a:cs typeface="微软雅黑" panose="020B0503020204020204" charset="-122"/>
              </a:rPr>
              <a:t>【解析】A、由图可知动滑轮上绳子的段数n＝3，不计绳重及摩擦时，</a:t>
            </a:r>
          </a:p>
          <a:p>
            <a:pPr marL="0" indent="0" algn="l" eaLnBrk="1" fontAlgn="auto" latinLnBrk="0" hangingPunct="1">
              <a:lnSpc>
                <a:spcPct val="150000"/>
              </a:lnSpc>
            </a:pPr>
            <a:r>
              <a:rPr sz="1400">
                <a:solidFill>
                  <a:srgbClr val="FF0000"/>
                </a:solidFill>
                <a:latin typeface="微软雅黑" panose="020B0503020204020204" charset="-122"/>
                <a:ea typeface="微软雅黑" panose="020B0503020204020204" charset="-122"/>
                <a:cs typeface="微软雅黑" panose="020B0503020204020204" charset="-122"/>
              </a:rPr>
              <a:t>则绳子自由端的拉力（即滑轮组对物体A的拉力）：F</a:t>
            </a:r>
            <a:r>
              <a:rPr sz="1400" baseline="-25000">
                <a:solidFill>
                  <a:srgbClr val="FF0000"/>
                </a:solidFill>
                <a:uFillTx/>
                <a:latin typeface="微软雅黑" panose="020B0503020204020204" charset="-122"/>
                <a:ea typeface="微软雅黑" panose="020B0503020204020204" charset="-122"/>
                <a:cs typeface="微软雅黑" panose="020B0503020204020204" charset="-122"/>
              </a:rPr>
              <a:t>A</a:t>
            </a:r>
            <a:r>
              <a:rPr sz="1400">
                <a:solidFill>
                  <a:srgbClr val="FF0000"/>
                </a:solidFill>
                <a:latin typeface="微软雅黑" panose="020B0503020204020204" charset="-122"/>
                <a:ea typeface="微软雅黑" panose="020B0503020204020204" charset="-122"/>
                <a:cs typeface="微软雅黑" panose="020B0503020204020204" charset="-122"/>
              </a:rPr>
              <a:t>＝</a:t>
            </a:r>
            <a:r>
              <a:rPr lang="zh-CN" sz="1400">
                <a:solidFill>
                  <a:srgbClr val="FF0000"/>
                </a:solidFill>
                <a:latin typeface="微软雅黑" panose="020B0503020204020204" charset="-122"/>
                <a:ea typeface="微软雅黑" panose="020B0503020204020204" charset="-122"/>
                <a:cs typeface="微软雅黑" panose="020B0503020204020204" charset="-122"/>
              </a:rPr>
              <a:t>（</a:t>
            </a:r>
            <a:r>
              <a:rPr lang="en-US" altLang="zh-CN" sz="1400">
                <a:solidFill>
                  <a:srgbClr val="FF0000"/>
                </a:solidFill>
                <a:latin typeface="微软雅黑" panose="020B0503020204020204" charset="-122"/>
                <a:ea typeface="微软雅黑" panose="020B0503020204020204" charset="-122"/>
                <a:cs typeface="微软雅黑" panose="020B0503020204020204" charset="-122"/>
              </a:rPr>
              <a:t>1/3</a:t>
            </a:r>
            <a:r>
              <a:rPr lang="zh-CN" sz="1400">
                <a:solidFill>
                  <a:srgbClr val="FF0000"/>
                </a:solidFill>
                <a:latin typeface="微软雅黑" panose="020B0503020204020204" charset="-122"/>
                <a:ea typeface="微软雅黑" panose="020B0503020204020204" charset="-122"/>
                <a:cs typeface="微软雅黑" panose="020B0503020204020204" charset="-122"/>
              </a:rPr>
              <a:t>）</a:t>
            </a:r>
            <a:r>
              <a:rPr sz="1400">
                <a:solidFill>
                  <a:srgbClr val="FF0000"/>
                </a:solidFill>
                <a:latin typeface="微软雅黑" panose="020B0503020204020204" charset="-122"/>
                <a:ea typeface="微软雅黑" panose="020B0503020204020204" charset="-122"/>
                <a:cs typeface="微软雅黑" panose="020B0503020204020204" charset="-122"/>
              </a:rPr>
              <a:t>（G</a:t>
            </a:r>
            <a:r>
              <a:rPr sz="1400" baseline="-25000">
                <a:solidFill>
                  <a:srgbClr val="FF0000"/>
                </a:solidFill>
                <a:uFillTx/>
                <a:latin typeface="微软雅黑" panose="020B0503020204020204" charset="-122"/>
                <a:ea typeface="微软雅黑" panose="020B0503020204020204" charset="-122"/>
                <a:cs typeface="微软雅黑" panose="020B0503020204020204" charset="-122"/>
              </a:rPr>
              <a:t>B</a:t>
            </a:r>
            <a:r>
              <a:rPr sz="1400">
                <a:solidFill>
                  <a:srgbClr val="FF0000"/>
                </a:solidFill>
                <a:latin typeface="微软雅黑" panose="020B0503020204020204" charset="-122"/>
                <a:ea typeface="微软雅黑" panose="020B0503020204020204" charset="-122"/>
                <a:cs typeface="微软雅黑" panose="020B0503020204020204" charset="-122"/>
              </a:rPr>
              <a:t>+G</a:t>
            </a:r>
            <a:r>
              <a:rPr sz="1400" baseline="-25000">
                <a:solidFill>
                  <a:srgbClr val="FF0000"/>
                </a:solidFill>
                <a:uFillTx/>
                <a:latin typeface="微软雅黑" panose="020B0503020204020204" charset="-122"/>
                <a:ea typeface="微软雅黑" panose="020B0503020204020204" charset="-122"/>
                <a:cs typeface="微软雅黑" panose="020B0503020204020204" charset="-122"/>
              </a:rPr>
              <a:t>动</a:t>
            </a:r>
            <a:r>
              <a:rPr sz="1400">
                <a:solidFill>
                  <a:srgbClr val="FF0000"/>
                </a:solidFill>
                <a:latin typeface="微软雅黑" panose="020B0503020204020204" charset="-122"/>
                <a:ea typeface="微软雅黑" panose="020B0503020204020204" charset="-122"/>
                <a:cs typeface="微软雅黑" panose="020B0503020204020204" charset="-122"/>
              </a:rPr>
              <a:t>）＝</a:t>
            </a:r>
            <a:r>
              <a:rPr lang="en-US" sz="1400">
                <a:solidFill>
                  <a:srgbClr val="FF0000"/>
                </a:solidFill>
                <a:latin typeface="微软雅黑" panose="020B0503020204020204" charset="-122"/>
                <a:ea typeface="微软雅黑" panose="020B0503020204020204" charset="-122"/>
                <a:cs typeface="微软雅黑" panose="020B0503020204020204" charset="-122"/>
              </a:rPr>
              <a:t>(1/3)</a:t>
            </a:r>
            <a:r>
              <a:rPr sz="1400">
                <a:solidFill>
                  <a:srgbClr val="FF0000"/>
                </a:solidFill>
                <a:latin typeface="微软雅黑" panose="020B0503020204020204" charset="-122"/>
                <a:ea typeface="微软雅黑" panose="020B0503020204020204" charset="-122"/>
                <a:cs typeface="微软雅黑" panose="020B0503020204020204" charset="-122"/>
              </a:rPr>
              <a:t>×（5N+1N）＝2N，</a:t>
            </a:r>
          </a:p>
          <a:p>
            <a:pPr marL="0" indent="0" algn="l" eaLnBrk="1" fontAlgn="auto" latinLnBrk="0" hangingPunct="1">
              <a:lnSpc>
                <a:spcPct val="150000"/>
              </a:lnSpc>
            </a:pPr>
            <a:r>
              <a:rPr sz="1400">
                <a:solidFill>
                  <a:srgbClr val="FF0000"/>
                </a:solidFill>
                <a:latin typeface="微软雅黑" panose="020B0503020204020204" charset="-122"/>
                <a:ea typeface="微软雅黑" panose="020B0503020204020204" charset="-122"/>
                <a:cs typeface="微软雅黑" panose="020B0503020204020204" charset="-122"/>
              </a:rPr>
              <a:t>B匀速下降，物体A匀速向右运动时，受到向右的拉力FA和向左的摩擦力作用，</a:t>
            </a:r>
          </a:p>
          <a:p>
            <a:pPr marL="0" indent="0" algn="l" eaLnBrk="1" fontAlgn="auto" latinLnBrk="0" hangingPunct="1">
              <a:lnSpc>
                <a:spcPct val="150000"/>
              </a:lnSpc>
            </a:pPr>
            <a:r>
              <a:rPr sz="1400">
                <a:solidFill>
                  <a:srgbClr val="FF0000"/>
                </a:solidFill>
                <a:latin typeface="微软雅黑" panose="020B0503020204020204" charset="-122"/>
                <a:ea typeface="微软雅黑" panose="020B0503020204020204" charset="-122"/>
                <a:cs typeface="微软雅黑" panose="020B0503020204020204" charset="-122"/>
              </a:rPr>
              <a:t>则由二力平衡条件可得，物体A受到的摩檫力：f＝F</a:t>
            </a:r>
            <a:r>
              <a:rPr sz="1400" baseline="-25000">
                <a:solidFill>
                  <a:srgbClr val="FF0000"/>
                </a:solidFill>
                <a:uFillTx/>
                <a:latin typeface="微软雅黑" panose="020B0503020204020204" charset="-122"/>
                <a:ea typeface="微软雅黑" panose="020B0503020204020204" charset="-122"/>
                <a:cs typeface="微软雅黑" panose="020B0503020204020204" charset="-122"/>
              </a:rPr>
              <a:t>A</a:t>
            </a:r>
            <a:r>
              <a:rPr sz="1400">
                <a:solidFill>
                  <a:srgbClr val="FF0000"/>
                </a:solidFill>
                <a:latin typeface="微软雅黑" panose="020B0503020204020204" charset="-122"/>
                <a:ea typeface="微软雅黑" panose="020B0503020204020204" charset="-122"/>
                <a:cs typeface="微软雅黑" panose="020B0503020204020204" charset="-122"/>
              </a:rPr>
              <a:t>＝2N，故A错误；</a:t>
            </a:r>
          </a:p>
          <a:p>
            <a:pPr marL="0" indent="0" algn="l" eaLnBrk="1" fontAlgn="auto" latinLnBrk="0" hangingPunct="1">
              <a:lnSpc>
                <a:spcPct val="150000"/>
              </a:lnSpc>
            </a:pPr>
            <a:r>
              <a:rPr sz="1400">
                <a:solidFill>
                  <a:srgbClr val="FF0000"/>
                </a:solidFill>
                <a:latin typeface="微软雅黑" panose="020B0503020204020204" charset="-122"/>
                <a:ea typeface="微软雅黑" panose="020B0503020204020204" charset="-122"/>
                <a:cs typeface="微软雅黑" panose="020B0503020204020204" charset="-122"/>
              </a:rPr>
              <a:t>B、当使物体B以0.2m/s的速度上升时，物体A匀速向左运动，此时A受到向右的拉力F</a:t>
            </a:r>
            <a:r>
              <a:rPr sz="1400" baseline="-25000">
                <a:solidFill>
                  <a:srgbClr val="FF0000"/>
                </a:solidFill>
                <a:uFillTx/>
                <a:latin typeface="微软雅黑" panose="020B0503020204020204" charset="-122"/>
                <a:ea typeface="微软雅黑" panose="020B0503020204020204" charset="-122"/>
                <a:cs typeface="微软雅黑" panose="020B0503020204020204" charset="-122"/>
              </a:rPr>
              <a:t>A</a:t>
            </a:r>
            <a:r>
              <a:rPr sz="1400">
                <a:solidFill>
                  <a:srgbClr val="FF0000"/>
                </a:solidFill>
                <a:latin typeface="微软雅黑" panose="020B0503020204020204" charset="-122"/>
                <a:ea typeface="微软雅黑" panose="020B0503020204020204" charset="-122"/>
                <a:cs typeface="微软雅黑" panose="020B0503020204020204" charset="-122"/>
              </a:rPr>
              <a:t>、摩擦力和向左的拉力F作用，</a:t>
            </a:r>
          </a:p>
          <a:p>
            <a:pPr marL="0" indent="0" algn="l" eaLnBrk="1" fontAlgn="auto" latinLnBrk="0" hangingPunct="1">
              <a:lnSpc>
                <a:spcPct val="150000"/>
              </a:lnSpc>
            </a:pPr>
            <a:r>
              <a:rPr sz="1400">
                <a:solidFill>
                  <a:srgbClr val="FF0000"/>
                </a:solidFill>
                <a:latin typeface="微软雅黑" panose="020B0503020204020204" charset="-122"/>
                <a:ea typeface="微软雅黑" panose="020B0503020204020204" charset="-122"/>
                <a:cs typeface="微软雅黑" panose="020B0503020204020204" charset="-122"/>
              </a:rPr>
              <a:t>由于物体A对桌面的压力大小和接触面的粗糙程度都不变，则摩擦力大小不变，</a:t>
            </a:r>
          </a:p>
          <a:p>
            <a:pPr marL="0" indent="0" algn="l" eaLnBrk="1" fontAlgn="auto" latinLnBrk="0" hangingPunct="1">
              <a:lnSpc>
                <a:spcPct val="150000"/>
              </a:lnSpc>
            </a:pPr>
            <a:r>
              <a:rPr sz="1400">
                <a:solidFill>
                  <a:srgbClr val="FF0000"/>
                </a:solidFill>
                <a:latin typeface="微软雅黑" panose="020B0503020204020204" charset="-122"/>
                <a:ea typeface="微软雅黑" panose="020B0503020204020204" charset="-122"/>
                <a:cs typeface="微软雅黑" panose="020B0503020204020204" charset="-122"/>
              </a:rPr>
              <a:t>所以，由力的平衡条件可得F＝F</a:t>
            </a:r>
            <a:r>
              <a:rPr sz="1400" baseline="-25000">
                <a:solidFill>
                  <a:srgbClr val="FF0000"/>
                </a:solidFill>
                <a:uFillTx/>
                <a:latin typeface="微软雅黑" panose="020B0503020204020204" charset="-122"/>
                <a:ea typeface="微软雅黑" panose="020B0503020204020204" charset="-122"/>
                <a:cs typeface="微软雅黑" panose="020B0503020204020204" charset="-122"/>
              </a:rPr>
              <a:t>A</a:t>
            </a:r>
            <a:r>
              <a:rPr sz="1400">
                <a:solidFill>
                  <a:srgbClr val="FF0000"/>
                </a:solidFill>
                <a:latin typeface="微软雅黑" panose="020B0503020204020204" charset="-122"/>
                <a:ea typeface="微软雅黑" panose="020B0503020204020204" charset="-122"/>
                <a:cs typeface="微软雅黑" panose="020B0503020204020204" charset="-122"/>
              </a:rPr>
              <a:t>+f＝2N+2N＝4N；故B正确；</a:t>
            </a:r>
          </a:p>
          <a:p>
            <a:pPr marL="0" indent="0" algn="l" eaLnBrk="1" fontAlgn="auto" latinLnBrk="0" hangingPunct="1">
              <a:lnSpc>
                <a:spcPct val="150000"/>
              </a:lnSpc>
            </a:pPr>
            <a:r>
              <a:rPr sz="1400">
                <a:solidFill>
                  <a:srgbClr val="FF0000"/>
                </a:solidFill>
                <a:latin typeface="微软雅黑" panose="020B0503020204020204" charset="-122"/>
                <a:ea typeface="微软雅黑" panose="020B0503020204020204" charset="-122"/>
                <a:cs typeface="微软雅黑" panose="020B0503020204020204" charset="-122"/>
              </a:rPr>
              <a:t>C、绳子自由端移动的速度（即物体A运动的速度）：v</a:t>
            </a:r>
            <a:r>
              <a:rPr sz="1400" baseline="-25000">
                <a:solidFill>
                  <a:srgbClr val="FF0000"/>
                </a:solidFill>
                <a:uFillTx/>
                <a:latin typeface="微软雅黑" panose="020B0503020204020204" charset="-122"/>
                <a:ea typeface="微软雅黑" panose="020B0503020204020204" charset="-122"/>
                <a:cs typeface="微软雅黑" panose="020B0503020204020204" charset="-122"/>
              </a:rPr>
              <a:t>A</a:t>
            </a:r>
            <a:r>
              <a:rPr sz="1400">
                <a:solidFill>
                  <a:srgbClr val="FF0000"/>
                </a:solidFill>
                <a:latin typeface="微软雅黑" panose="020B0503020204020204" charset="-122"/>
                <a:ea typeface="微软雅黑" panose="020B0503020204020204" charset="-122"/>
                <a:cs typeface="微软雅黑" panose="020B0503020204020204" charset="-122"/>
              </a:rPr>
              <a:t>＝3vB＝3×0.3m/s＝0.9m/s，</a:t>
            </a:r>
          </a:p>
          <a:p>
            <a:pPr marL="0" indent="0" algn="l" eaLnBrk="1" fontAlgn="auto" latinLnBrk="0" hangingPunct="1">
              <a:lnSpc>
                <a:spcPct val="150000"/>
              </a:lnSpc>
            </a:pPr>
            <a:r>
              <a:rPr sz="1400">
                <a:solidFill>
                  <a:srgbClr val="FF0000"/>
                </a:solidFill>
                <a:latin typeface="微软雅黑" panose="020B0503020204020204" charset="-122"/>
                <a:ea typeface="微软雅黑" panose="020B0503020204020204" charset="-122"/>
                <a:cs typeface="微软雅黑" panose="020B0503020204020204" charset="-122"/>
              </a:rPr>
              <a:t>则拉力F的功率为：P＝Fv</a:t>
            </a:r>
            <a:r>
              <a:rPr sz="1400" baseline="-25000">
                <a:solidFill>
                  <a:srgbClr val="FF0000"/>
                </a:solidFill>
                <a:uFillTx/>
                <a:latin typeface="微软雅黑" panose="020B0503020204020204" charset="-122"/>
                <a:ea typeface="微软雅黑" panose="020B0503020204020204" charset="-122"/>
                <a:cs typeface="微软雅黑" panose="020B0503020204020204" charset="-122"/>
              </a:rPr>
              <a:t>A</a:t>
            </a:r>
            <a:r>
              <a:rPr sz="1400">
                <a:solidFill>
                  <a:srgbClr val="FF0000"/>
                </a:solidFill>
                <a:latin typeface="微软雅黑" panose="020B0503020204020204" charset="-122"/>
                <a:ea typeface="微软雅黑" panose="020B0503020204020204" charset="-122"/>
                <a:cs typeface="微软雅黑" panose="020B0503020204020204" charset="-122"/>
              </a:rPr>
              <a:t>＝4N×0.9m/s＝3.6W；故C正确；</a:t>
            </a:r>
          </a:p>
          <a:p>
            <a:pPr marL="0" indent="0" algn="l" eaLnBrk="1" fontAlgn="auto" latinLnBrk="0" hangingPunct="1">
              <a:lnSpc>
                <a:spcPct val="150000"/>
              </a:lnSpc>
            </a:pPr>
            <a:r>
              <a:rPr sz="1400">
                <a:solidFill>
                  <a:srgbClr val="FF0000"/>
                </a:solidFill>
                <a:latin typeface="微软雅黑" panose="020B0503020204020204" charset="-122"/>
                <a:ea typeface="微软雅黑" panose="020B0503020204020204" charset="-122"/>
                <a:cs typeface="微软雅黑" panose="020B0503020204020204" charset="-122"/>
              </a:rPr>
              <a:t>D、B匀速上升0.6m，则绳子自由端移动的距离：</a:t>
            </a:r>
          </a:p>
          <a:p>
            <a:pPr marL="0" indent="0" algn="l" eaLnBrk="1" fontAlgn="auto" latinLnBrk="0" hangingPunct="1">
              <a:lnSpc>
                <a:spcPct val="150000"/>
              </a:lnSpc>
            </a:pPr>
            <a:r>
              <a:rPr sz="1400">
                <a:solidFill>
                  <a:srgbClr val="FF0000"/>
                </a:solidFill>
                <a:latin typeface="微软雅黑" panose="020B0503020204020204" charset="-122"/>
                <a:ea typeface="微软雅黑" panose="020B0503020204020204" charset="-122"/>
                <a:cs typeface="微软雅黑" panose="020B0503020204020204" charset="-122"/>
              </a:rPr>
              <a:t>s</a:t>
            </a:r>
            <a:r>
              <a:rPr sz="1400" baseline="-25000">
                <a:solidFill>
                  <a:srgbClr val="FF0000"/>
                </a:solidFill>
                <a:uFillTx/>
                <a:latin typeface="微软雅黑" panose="020B0503020204020204" charset="-122"/>
                <a:ea typeface="微软雅黑" panose="020B0503020204020204" charset="-122"/>
                <a:cs typeface="微软雅黑" panose="020B0503020204020204" charset="-122"/>
              </a:rPr>
              <a:t>A</a:t>
            </a:r>
            <a:r>
              <a:rPr sz="1400">
                <a:solidFill>
                  <a:srgbClr val="FF0000"/>
                </a:solidFill>
                <a:latin typeface="微软雅黑" panose="020B0503020204020204" charset="-122"/>
                <a:ea typeface="微软雅黑" panose="020B0503020204020204" charset="-122"/>
                <a:cs typeface="微软雅黑" panose="020B0503020204020204" charset="-122"/>
              </a:rPr>
              <a:t>＝3s</a:t>
            </a:r>
            <a:r>
              <a:rPr sz="1400" baseline="-25000">
                <a:solidFill>
                  <a:srgbClr val="FF0000"/>
                </a:solidFill>
                <a:uFillTx/>
                <a:latin typeface="微软雅黑" panose="020B0503020204020204" charset="-122"/>
                <a:ea typeface="微软雅黑" panose="020B0503020204020204" charset="-122"/>
                <a:cs typeface="微软雅黑" panose="020B0503020204020204" charset="-122"/>
              </a:rPr>
              <a:t>B</a:t>
            </a:r>
            <a:r>
              <a:rPr sz="1400">
                <a:solidFill>
                  <a:srgbClr val="FF0000"/>
                </a:solidFill>
                <a:latin typeface="微软雅黑" panose="020B0503020204020204" charset="-122"/>
                <a:ea typeface="微软雅黑" panose="020B0503020204020204" charset="-122"/>
                <a:cs typeface="微软雅黑" panose="020B0503020204020204" charset="-122"/>
              </a:rPr>
              <a:t>＝3×0.6m＝1.8m，</a:t>
            </a:r>
          </a:p>
          <a:p>
            <a:pPr marL="0" indent="0" algn="l" eaLnBrk="1" fontAlgn="auto" latinLnBrk="0" hangingPunct="1">
              <a:lnSpc>
                <a:spcPct val="150000"/>
              </a:lnSpc>
            </a:pPr>
            <a:r>
              <a:rPr sz="1400">
                <a:solidFill>
                  <a:srgbClr val="FF0000"/>
                </a:solidFill>
                <a:latin typeface="微软雅黑" panose="020B0503020204020204" charset="-122"/>
                <a:ea typeface="微软雅黑" panose="020B0503020204020204" charset="-122"/>
                <a:cs typeface="微软雅黑" panose="020B0503020204020204" charset="-122"/>
              </a:rPr>
              <a:t>该过程中拉力F做功：W＝Fs</a:t>
            </a:r>
            <a:r>
              <a:rPr sz="1400" baseline="-25000">
                <a:solidFill>
                  <a:srgbClr val="FF0000"/>
                </a:solidFill>
                <a:uFillTx/>
                <a:latin typeface="微软雅黑" panose="020B0503020204020204" charset="-122"/>
                <a:ea typeface="微软雅黑" panose="020B0503020204020204" charset="-122"/>
                <a:cs typeface="微软雅黑" panose="020B0503020204020204" charset="-122"/>
              </a:rPr>
              <a:t>A</a:t>
            </a:r>
            <a:r>
              <a:rPr sz="1400">
                <a:solidFill>
                  <a:srgbClr val="FF0000"/>
                </a:solidFill>
                <a:latin typeface="微软雅黑" panose="020B0503020204020204" charset="-122"/>
                <a:ea typeface="微软雅黑" panose="020B0503020204020204" charset="-122"/>
                <a:cs typeface="微软雅黑" panose="020B0503020204020204" charset="-122"/>
              </a:rPr>
              <a:t>＝4N×1.8m＝7.2J，故D错误；故选：BC。</a:t>
            </a:r>
          </a:p>
        </p:txBody>
      </p:sp>
      <p:pic>
        <p:nvPicPr>
          <p:cNvPr id="18" name="图片 -2147482546" descr="图片3"/>
          <p:cNvPicPr>
            <a:picLocks noChangeAspect="1"/>
          </p:cNvPicPr>
          <p:nvPr/>
        </p:nvPicPr>
        <p:blipFill>
          <a:blip r:embed="rId2"/>
          <a:stretch>
            <a:fillRect/>
          </a:stretch>
        </p:blipFill>
        <p:spPr>
          <a:xfrm>
            <a:off x="1065531" y="46470"/>
            <a:ext cx="1306195" cy="772798"/>
          </a:xfrm>
          <a:prstGeom prst="rect">
            <a:avLst/>
          </a:prstGeom>
          <a:noFill/>
          <a:ln w="9525">
            <a:noFill/>
          </a:ln>
        </p:spPr>
      </p:pic>
    </p:spTree>
    <p:extLst>
      <p:ext uri="{BB962C8B-B14F-4D97-AF65-F5344CB8AC3E}">
        <p14:creationId xmlns:p14="http://schemas.microsoft.com/office/powerpoint/2010/main" val="3766152135"/>
      </p:ext>
    </p:extLst>
  </p:cSld>
  <p:clrMapOvr>
    <a:masterClrMapping/>
  </p:clrMapOvr>
  <p:transition spd="med" advTm="200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000" fill="hold">
                                          <p:stCondLst>
                                            <p:cond delay="0"/>
                                          </p:stCondLst>
                                        </p:cTn>
                                        <p:tgtEl>
                                          <p:spTgt spid="4">
                                            <p:txEl>
                                              <p:pRg st="0" end="0"/>
                                            </p:txEl>
                                          </p:spTgt>
                                        </p:tgtEl>
                                        <p:attrNameLst>
                                          <p:attrName>style.visibility</p:attrName>
                                        </p:attrNameLst>
                                      </p:cBhvr>
                                      <p:to>
                                        <p:strVal val="visible"/>
                                      </p:to>
                                    </p:set>
                                    <p:animEffect transition="in" filter="checkerboard(across)">
                                      <p:cBhvr>
                                        <p:cTn id="7" dur="10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000" fill="hold">
                                          <p:stCondLst>
                                            <p:cond delay="0"/>
                                          </p:stCondLst>
                                        </p:cTn>
                                        <p:tgtEl>
                                          <p:spTgt spid="4">
                                            <p:txEl>
                                              <p:pRg st="1" end="1"/>
                                            </p:txEl>
                                          </p:spTgt>
                                        </p:tgtEl>
                                        <p:attrNameLst>
                                          <p:attrName>style.visibility</p:attrName>
                                        </p:attrNameLst>
                                      </p:cBhvr>
                                      <p:to>
                                        <p:strVal val="visible"/>
                                      </p:to>
                                    </p:set>
                                    <p:animEffect transition="in" filter="checkerboard(across)">
                                      <p:cBhvr>
                                        <p:cTn id="12" dur="1000"/>
                                        <p:tgtEl>
                                          <p:spTgt spid="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nodeType="clickEffect">
                                  <p:stCondLst>
                                    <p:cond delay="0"/>
                                  </p:stCondLst>
                                  <p:childTnLst>
                                    <p:set>
                                      <p:cBhvr>
                                        <p:cTn id="16" dur="1000" fill="hold">
                                          <p:stCondLst>
                                            <p:cond delay="0"/>
                                          </p:stCondLst>
                                        </p:cTn>
                                        <p:tgtEl>
                                          <p:spTgt spid="4">
                                            <p:txEl>
                                              <p:pRg st="2" end="2"/>
                                            </p:txEl>
                                          </p:spTgt>
                                        </p:tgtEl>
                                        <p:attrNameLst>
                                          <p:attrName>style.visibility</p:attrName>
                                        </p:attrNameLst>
                                      </p:cBhvr>
                                      <p:to>
                                        <p:strVal val="visible"/>
                                      </p:to>
                                    </p:set>
                                    <p:animEffect transition="in" filter="checkerboard(across)">
                                      <p:cBhvr>
                                        <p:cTn id="17" dur="1000"/>
                                        <p:tgtEl>
                                          <p:spTgt spid="4">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5" presetClass="entr" presetSubtype="10" fill="hold" nodeType="clickEffect">
                                  <p:stCondLst>
                                    <p:cond delay="0"/>
                                  </p:stCondLst>
                                  <p:childTnLst>
                                    <p:set>
                                      <p:cBhvr>
                                        <p:cTn id="21" dur="1000" fill="hold">
                                          <p:stCondLst>
                                            <p:cond delay="0"/>
                                          </p:stCondLst>
                                        </p:cTn>
                                        <p:tgtEl>
                                          <p:spTgt spid="4">
                                            <p:txEl>
                                              <p:pRg st="3" end="3"/>
                                            </p:txEl>
                                          </p:spTgt>
                                        </p:tgtEl>
                                        <p:attrNameLst>
                                          <p:attrName>style.visibility</p:attrName>
                                        </p:attrNameLst>
                                      </p:cBhvr>
                                      <p:to>
                                        <p:strVal val="visible"/>
                                      </p:to>
                                    </p:set>
                                    <p:animEffect transition="in" filter="checkerboard(across)">
                                      <p:cBhvr>
                                        <p:cTn id="22" dur="1000"/>
                                        <p:tgtEl>
                                          <p:spTgt spid="4">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5" presetClass="entr" presetSubtype="10" fill="hold" nodeType="clickEffect">
                                  <p:stCondLst>
                                    <p:cond delay="0"/>
                                  </p:stCondLst>
                                  <p:childTnLst>
                                    <p:set>
                                      <p:cBhvr>
                                        <p:cTn id="26" dur="1000" fill="hold">
                                          <p:stCondLst>
                                            <p:cond delay="0"/>
                                          </p:stCondLst>
                                        </p:cTn>
                                        <p:tgtEl>
                                          <p:spTgt spid="4">
                                            <p:txEl>
                                              <p:pRg st="4" end="4"/>
                                            </p:txEl>
                                          </p:spTgt>
                                        </p:tgtEl>
                                        <p:attrNameLst>
                                          <p:attrName>style.visibility</p:attrName>
                                        </p:attrNameLst>
                                      </p:cBhvr>
                                      <p:to>
                                        <p:strVal val="visible"/>
                                      </p:to>
                                    </p:set>
                                    <p:animEffect transition="in" filter="checkerboard(across)">
                                      <p:cBhvr>
                                        <p:cTn id="27" dur="1000"/>
                                        <p:tgtEl>
                                          <p:spTgt spid="4">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5" presetClass="entr" presetSubtype="10" fill="hold" nodeType="clickEffect">
                                  <p:stCondLst>
                                    <p:cond delay="0"/>
                                  </p:stCondLst>
                                  <p:childTnLst>
                                    <p:set>
                                      <p:cBhvr>
                                        <p:cTn id="31" dur="1000" fill="hold">
                                          <p:stCondLst>
                                            <p:cond delay="0"/>
                                          </p:stCondLst>
                                        </p:cTn>
                                        <p:tgtEl>
                                          <p:spTgt spid="4">
                                            <p:txEl>
                                              <p:pRg st="5" end="5"/>
                                            </p:txEl>
                                          </p:spTgt>
                                        </p:tgtEl>
                                        <p:attrNameLst>
                                          <p:attrName>style.visibility</p:attrName>
                                        </p:attrNameLst>
                                      </p:cBhvr>
                                      <p:to>
                                        <p:strVal val="visible"/>
                                      </p:to>
                                    </p:set>
                                    <p:animEffect transition="in" filter="checkerboard(across)">
                                      <p:cBhvr>
                                        <p:cTn id="32" dur="1000"/>
                                        <p:tgtEl>
                                          <p:spTgt spid="4">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5" presetClass="entr" presetSubtype="10" fill="hold" nodeType="clickEffect">
                                  <p:stCondLst>
                                    <p:cond delay="0"/>
                                  </p:stCondLst>
                                  <p:childTnLst>
                                    <p:set>
                                      <p:cBhvr>
                                        <p:cTn id="36" dur="1000" fill="hold">
                                          <p:stCondLst>
                                            <p:cond delay="0"/>
                                          </p:stCondLst>
                                        </p:cTn>
                                        <p:tgtEl>
                                          <p:spTgt spid="4">
                                            <p:txEl>
                                              <p:pRg st="6" end="6"/>
                                            </p:txEl>
                                          </p:spTgt>
                                        </p:tgtEl>
                                        <p:attrNameLst>
                                          <p:attrName>style.visibility</p:attrName>
                                        </p:attrNameLst>
                                      </p:cBhvr>
                                      <p:to>
                                        <p:strVal val="visible"/>
                                      </p:to>
                                    </p:set>
                                    <p:animEffect transition="in" filter="checkerboard(across)">
                                      <p:cBhvr>
                                        <p:cTn id="37" dur="1000"/>
                                        <p:tgtEl>
                                          <p:spTgt spid="4">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5" presetClass="entr" presetSubtype="10" fill="hold" nodeType="clickEffect">
                                  <p:stCondLst>
                                    <p:cond delay="0"/>
                                  </p:stCondLst>
                                  <p:childTnLst>
                                    <p:set>
                                      <p:cBhvr>
                                        <p:cTn id="41" dur="1000" fill="hold">
                                          <p:stCondLst>
                                            <p:cond delay="0"/>
                                          </p:stCondLst>
                                        </p:cTn>
                                        <p:tgtEl>
                                          <p:spTgt spid="4">
                                            <p:txEl>
                                              <p:pRg st="7" end="7"/>
                                            </p:txEl>
                                          </p:spTgt>
                                        </p:tgtEl>
                                        <p:attrNameLst>
                                          <p:attrName>style.visibility</p:attrName>
                                        </p:attrNameLst>
                                      </p:cBhvr>
                                      <p:to>
                                        <p:strVal val="visible"/>
                                      </p:to>
                                    </p:set>
                                    <p:animEffect transition="in" filter="checkerboard(across)">
                                      <p:cBhvr>
                                        <p:cTn id="42" dur="1000"/>
                                        <p:tgtEl>
                                          <p:spTgt spid="4">
                                            <p:txEl>
                                              <p:pRg st="7" end="7"/>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5" presetClass="entr" presetSubtype="10" fill="hold" nodeType="clickEffect">
                                  <p:stCondLst>
                                    <p:cond delay="0"/>
                                  </p:stCondLst>
                                  <p:childTnLst>
                                    <p:set>
                                      <p:cBhvr>
                                        <p:cTn id="46" dur="1000" fill="hold">
                                          <p:stCondLst>
                                            <p:cond delay="0"/>
                                          </p:stCondLst>
                                        </p:cTn>
                                        <p:tgtEl>
                                          <p:spTgt spid="4">
                                            <p:txEl>
                                              <p:pRg st="8" end="8"/>
                                            </p:txEl>
                                          </p:spTgt>
                                        </p:tgtEl>
                                        <p:attrNameLst>
                                          <p:attrName>style.visibility</p:attrName>
                                        </p:attrNameLst>
                                      </p:cBhvr>
                                      <p:to>
                                        <p:strVal val="visible"/>
                                      </p:to>
                                    </p:set>
                                    <p:animEffect transition="in" filter="checkerboard(across)">
                                      <p:cBhvr>
                                        <p:cTn id="47" dur="1000"/>
                                        <p:tgtEl>
                                          <p:spTgt spid="4">
                                            <p:txEl>
                                              <p:pRg st="8" end="8"/>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5" presetClass="entr" presetSubtype="10" fill="hold" nodeType="clickEffect">
                                  <p:stCondLst>
                                    <p:cond delay="0"/>
                                  </p:stCondLst>
                                  <p:childTnLst>
                                    <p:set>
                                      <p:cBhvr>
                                        <p:cTn id="51" dur="1000" fill="hold">
                                          <p:stCondLst>
                                            <p:cond delay="0"/>
                                          </p:stCondLst>
                                        </p:cTn>
                                        <p:tgtEl>
                                          <p:spTgt spid="4">
                                            <p:txEl>
                                              <p:pRg st="9" end="9"/>
                                            </p:txEl>
                                          </p:spTgt>
                                        </p:tgtEl>
                                        <p:attrNameLst>
                                          <p:attrName>style.visibility</p:attrName>
                                        </p:attrNameLst>
                                      </p:cBhvr>
                                      <p:to>
                                        <p:strVal val="visible"/>
                                      </p:to>
                                    </p:set>
                                    <p:animEffect transition="in" filter="checkerboard(across)">
                                      <p:cBhvr>
                                        <p:cTn id="52" dur="1000"/>
                                        <p:tgtEl>
                                          <p:spTgt spid="4">
                                            <p:txEl>
                                              <p:pRg st="9" end="9"/>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5" presetClass="entr" presetSubtype="10" fill="hold" nodeType="clickEffect">
                                  <p:stCondLst>
                                    <p:cond delay="0"/>
                                  </p:stCondLst>
                                  <p:childTnLst>
                                    <p:set>
                                      <p:cBhvr>
                                        <p:cTn id="56" dur="1000" fill="hold">
                                          <p:stCondLst>
                                            <p:cond delay="0"/>
                                          </p:stCondLst>
                                        </p:cTn>
                                        <p:tgtEl>
                                          <p:spTgt spid="4">
                                            <p:txEl>
                                              <p:pRg st="10" end="10"/>
                                            </p:txEl>
                                          </p:spTgt>
                                        </p:tgtEl>
                                        <p:attrNameLst>
                                          <p:attrName>style.visibility</p:attrName>
                                        </p:attrNameLst>
                                      </p:cBhvr>
                                      <p:to>
                                        <p:strVal val="visible"/>
                                      </p:to>
                                    </p:set>
                                    <p:animEffect transition="in" filter="checkerboard(across)">
                                      <p:cBhvr>
                                        <p:cTn id="57" dur="1000"/>
                                        <p:tgtEl>
                                          <p:spTgt spid="4">
                                            <p:txEl>
                                              <p:pRg st="10" end="10"/>
                                            </p:txEl>
                                          </p:spTgt>
                                        </p:tgtEl>
                                      </p:cBhvr>
                                    </p:animEffect>
                                  </p:childTnLst>
                                </p:cTn>
                              </p:par>
                            </p:childTnLst>
                          </p:cTn>
                        </p:par>
                      </p:childTnLst>
                    </p:cTn>
                  </p:par>
                  <p:par>
                    <p:cTn id="58" fill="hold">
                      <p:stCondLst>
                        <p:cond delay="indefinite"/>
                      </p:stCondLst>
                      <p:childTnLst>
                        <p:par>
                          <p:cTn id="59" fill="hold">
                            <p:stCondLst>
                              <p:cond delay="0"/>
                            </p:stCondLst>
                            <p:childTnLst>
                              <p:par>
                                <p:cTn id="60" presetID="5" presetClass="entr" presetSubtype="10" fill="hold" nodeType="clickEffect">
                                  <p:stCondLst>
                                    <p:cond delay="0"/>
                                  </p:stCondLst>
                                  <p:childTnLst>
                                    <p:set>
                                      <p:cBhvr>
                                        <p:cTn id="61" dur="1000" fill="hold">
                                          <p:stCondLst>
                                            <p:cond delay="0"/>
                                          </p:stCondLst>
                                        </p:cTn>
                                        <p:tgtEl>
                                          <p:spTgt spid="4">
                                            <p:txEl>
                                              <p:pRg st="11" end="11"/>
                                            </p:txEl>
                                          </p:spTgt>
                                        </p:tgtEl>
                                        <p:attrNameLst>
                                          <p:attrName>style.visibility</p:attrName>
                                        </p:attrNameLst>
                                      </p:cBhvr>
                                      <p:to>
                                        <p:strVal val="visible"/>
                                      </p:to>
                                    </p:set>
                                    <p:animEffect transition="in" filter="checkerboard(across)">
                                      <p:cBhvr>
                                        <p:cTn id="62" dur="1000"/>
                                        <p:tgtEl>
                                          <p:spTgt spid="4">
                                            <p:txEl>
                                              <p:pRg st="11" end="1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nvSpPr>
        <p:spPr>
          <a:xfrm>
            <a:off x="326807" y="300827"/>
            <a:ext cx="724521" cy="699508"/>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284119" y="342043"/>
            <a:ext cx="809896" cy="585009"/>
          </a:xfrm>
          <a:prstGeom prst="rect">
            <a:avLst/>
          </a:prstGeom>
          <a:ln w="12700">
            <a:miter lim="400000"/>
          </a:ln>
        </p:spPr>
        <p:txBody>
          <a:bodyPr wrap="squar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ts val="0"/>
              </a:spcBef>
              <a:spcAft>
                <a:spcPts val="0"/>
              </a:spcAft>
              <a:buClrTx/>
              <a:buSzTx/>
              <a:buFontTx/>
              <a:buNone/>
              <a:defRPr sz="1800">
                <a:solidFill>
                  <a:srgbClr val="000000"/>
                </a:solidFill>
              </a:defRPr>
            </a:pPr>
            <a:r>
              <a:rPr kumimoji="0" lang="en-US" altLang="zh-CN" sz="3200" b="0" i="0" u="none" strike="noStrike" kern="0" cap="none" spc="0" normalizeH="0" baseline="0" noProof="0" dirty="0" smtClean="0">
                <a:ln>
                  <a:noFill/>
                </a:ln>
                <a:solidFill>
                  <a:srgbClr val="FFFFFF"/>
                </a:solidFill>
                <a:effectLst/>
                <a:uLnTx/>
                <a:uFillTx/>
                <a:latin typeface="+mn-lt"/>
                <a:ea typeface="方正舒体" panose="02010601030101010101" pitchFamily="2" charset="-122"/>
                <a:sym typeface="微软雅黑" panose="020B0503020204020204" charset="-122"/>
              </a:rPr>
              <a:t>3</a:t>
            </a:r>
            <a:endParaRPr kumimoji="0" sz="3200" b="0" i="0" u="none" strike="noStrike" kern="0" cap="none" spc="0" normalizeH="0" baseline="0" noProof="0" dirty="0">
              <a:ln>
                <a:noFill/>
              </a:ln>
              <a:solidFill>
                <a:srgbClr val="FFFFFF"/>
              </a:solidFill>
              <a:effectLst/>
              <a:uLnTx/>
              <a:uFillTx/>
              <a:latin typeface="+mn-lt"/>
              <a:ea typeface="方正舒体" panose="02010601030101010101" pitchFamily="2" charset="-122"/>
              <a:sym typeface="微软雅黑" panose="020B0503020204020204" charset="-122"/>
            </a:endParaRPr>
          </a:p>
        </p:txBody>
      </p:sp>
      <p:cxnSp>
        <p:nvCxnSpPr>
          <p:cNvPr id="8" name="直接连接符 7"/>
          <p:cNvCxnSpPr/>
          <p:nvPr/>
        </p:nvCxnSpPr>
        <p:spPr>
          <a:xfrm>
            <a:off x="1059874" y="833754"/>
            <a:ext cx="4669105"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sp>
        <p:nvSpPr>
          <p:cNvPr id="100" name="文本框 99"/>
          <p:cNvSpPr txBox="1"/>
          <p:nvPr/>
        </p:nvSpPr>
        <p:spPr>
          <a:xfrm>
            <a:off x="2796541" y="450056"/>
            <a:ext cx="1854835" cy="369212"/>
          </a:xfrm>
          <a:prstGeom prst="rect">
            <a:avLst/>
          </a:prstGeom>
          <a:noFill/>
          <a:ln w="9525">
            <a:noFill/>
          </a:ln>
        </p:spPr>
        <p:txBody>
          <a:bodyPr wrap="square">
            <a:spAutoFit/>
          </a:bodyPr>
          <a:lstStyle/>
          <a:p>
            <a:pPr marL="0" indent="0" algn="l" eaLnBrk="1" fontAlgn="auto" latinLnBrk="0" hangingPunct="1"/>
            <a:r>
              <a:rPr lang="zh-CN" sz="1800" b="1">
                <a:solidFill>
                  <a:srgbClr val="0000FF"/>
                </a:solidFill>
                <a:latin typeface="微软雅黑" panose="020B0503020204020204" charset="-122"/>
                <a:ea typeface="微软雅黑" panose="020B0503020204020204" charset="-122"/>
              </a:rPr>
              <a:t>示例四、动能</a:t>
            </a:r>
            <a:endParaRPr lang="en-US" altLang="zh-CN" sz="1800" b="1">
              <a:solidFill>
                <a:srgbClr val="0000FF"/>
              </a:solidFill>
              <a:latin typeface="微软雅黑" panose="020B0503020204020204" charset="-122"/>
              <a:ea typeface="微软雅黑" panose="020B0503020204020204" charset="-122"/>
            </a:endParaRPr>
          </a:p>
        </p:txBody>
      </p:sp>
      <p:pic>
        <p:nvPicPr>
          <p:cNvPr id="4" name="图片 -2147482546" descr="图片3"/>
          <p:cNvPicPr>
            <a:picLocks noChangeAspect="1"/>
          </p:cNvPicPr>
          <p:nvPr/>
        </p:nvPicPr>
        <p:blipFill>
          <a:blip r:embed="rId2"/>
          <a:stretch>
            <a:fillRect/>
          </a:stretch>
        </p:blipFill>
        <p:spPr>
          <a:xfrm>
            <a:off x="1065531" y="46470"/>
            <a:ext cx="1306195" cy="772798"/>
          </a:xfrm>
          <a:prstGeom prst="rect">
            <a:avLst/>
          </a:prstGeom>
          <a:noFill/>
          <a:ln w="9525">
            <a:noFill/>
          </a:ln>
        </p:spPr>
      </p:pic>
      <p:sp>
        <p:nvSpPr>
          <p:cNvPr id="7" name="文本框 6"/>
          <p:cNvSpPr txBox="1"/>
          <p:nvPr/>
        </p:nvSpPr>
        <p:spPr>
          <a:xfrm>
            <a:off x="327026" y="1000691"/>
            <a:ext cx="8686165" cy="1757575"/>
          </a:xfrm>
          <a:prstGeom prst="rect">
            <a:avLst/>
          </a:prstGeom>
          <a:noFill/>
          <a:ln w="9525">
            <a:noFill/>
          </a:ln>
        </p:spPr>
        <p:txBody>
          <a:bodyPr wrap="square">
            <a:spAutoFit/>
          </a:bodyPr>
          <a:lstStyle/>
          <a:p>
            <a:pPr marL="0" indent="0" algn="l" eaLnBrk="1" fontAlgn="auto" latinLnBrk="0" hangingPunct="1">
              <a:lnSpc>
                <a:spcPct val="150000"/>
              </a:lnSpc>
            </a:pPr>
            <a:r>
              <a:rPr sz="1800" b="1">
                <a:solidFill>
                  <a:srgbClr val="000000"/>
                </a:solidFill>
              </a:rPr>
              <a:t>（2020·天津）</a:t>
            </a:r>
            <a:r>
              <a:rPr sz="1800">
                <a:solidFill>
                  <a:srgbClr val="000000"/>
                </a:solidFill>
              </a:rPr>
              <a:t>2020年6月23日，我国北斗三号全球卫星导航系统最后一颗组网卫星发射成功｡若某卫星沿椭圆轨道从远地点向近地点运动时速度增大了，由此可知其动能（　　）。</a:t>
            </a:r>
          </a:p>
          <a:p>
            <a:pPr marL="0" indent="0" algn="l" eaLnBrk="1" fontAlgn="auto" latinLnBrk="0" hangingPunct="1">
              <a:lnSpc>
                <a:spcPct val="150000"/>
              </a:lnSpc>
            </a:pPr>
            <a:r>
              <a:rPr sz="1800">
                <a:solidFill>
                  <a:srgbClr val="000000"/>
                </a:solidFill>
              </a:rPr>
              <a:t>A. 减小	B. 增大	C. 不变	D. 消失</a:t>
            </a:r>
          </a:p>
        </p:txBody>
      </p:sp>
    </p:spTree>
    <p:extLst>
      <p:ext uri="{BB962C8B-B14F-4D97-AF65-F5344CB8AC3E}">
        <p14:creationId xmlns:p14="http://schemas.microsoft.com/office/powerpoint/2010/main" val="472932607"/>
      </p:ext>
    </p:extLst>
  </p:cSld>
  <p:clrMapOvr>
    <a:masterClrMapping/>
  </p:clrMapOvr>
  <p:transition spd="med" advTm="200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000" fill="hold">
                                          <p:stCondLst>
                                            <p:cond delay="0"/>
                                          </p:stCondLst>
                                        </p:cTn>
                                        <p:tgtEl>
                                          <p:spTgt spid="7"/>
                                        </p:tgtEl>
                                        <p:attrNameLst>
                                          <p:attrName>style.visibility</p:attrName>
                                        </p:attrNameLst>
                                      </p:cBhvr>
                                      <p:to>
                                        <p:strVal val="visible"/>
                                      </p:to>
                                    </p:set>
                                    <p:animEffect transition="in" filter="checkerboard(across)">
                                      <p:cBhvr>
                                        <p:cTn id="7"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nvSpPr>
        <p:spPr>
          <a:xfrm>
            <a:off x="326807" y="300827"/>
            <a:ext cx="724521" cy="699508"/>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284119" y="342043"/>
            <a:ext cx="809896" cy="585009"/>
          </a:xfrm>
          <a:prstGeom prst="rect">
            <a:avLst/>
          </a:prstGeom>
          <a:ln w="12700">
            <a:miter lim="400000"/>
          </a:ln>
        </p:spPr>
        <p:txBody>
          <a:bodyPr wrap="squar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ts val="0"/>
              </a:spcBef>
              <a:spcAft>
                <a:spcPts val="0"/>
              </a:spcAft>
              <a:buClrTx/>
              <a:buSzTx/>
              <a:buFontTx/>
              <a:buNone/>
              <a:defRPr sz="1800">
                <a:solidFill>
                  <a:srgbClr val="000000"/>
                </a:solidFill>
              </a:defRPr>
            </a:pPr>
            <a:r>
              <a:rPr kumimoji="0" lang="en-US" altLang="zh-CN" sz="3200" b="0" i="0" u="none" strike="noStrike" kern="0" cap="none" spc="0" normalizeH="0" baseline="0" noProof="0" dirty="0" smtClean="0">
                <a:ln>
                  <a:noFill/>
                </a:ln>
                <a:solidFill>
                  <a:srgbClr val="FFFFFF"/>
                </a:solidFill>
                <a:effectLst/>
                <a:uLnTx/>
                <a:uFillTx/>
                <a:latin typeface="+mn-lt"/>
                <a:ea typeface="方正舒体" panose="02010601030101010101" pitchFamily="2" charset="-122"/>
                <a:sym typeface="微软雅黑" panose="020B0503020204020204" charset="-122"/>
              </a:rPr>
              <a:t>3</a:t>
            </a:r>
            <a:endParaRPr kumimoji="0" sz="3200" b="0" i="0" u="none" strike="noStrike" kern="0" cap="none" spc="0" normalizeH="0" baseline="0" noProof="0" dirty="0">
              <a:ln>
                <a:noFill/>
              </a:ln>
              <a:solidFill>
                <a:srgbClr val="FFFFFF"/>
              </a:solidFill>
              <a:effectLst/>
              <a:uLnTx/>
              <a:uFillTx/>
              <a:latin typeface="+mn-lt"/>
              <a:ea typeface="方正舒体" panose="02010601030101010101" pitchFamily="2" charset="-122"/>
              <a:sym typeface="微软雅黑" panose="020B0503020204020204" charset="-122"/>
            </a:endParaRPr>
          </a:p>
        </p:txBody>
      </p:sp>
      <p:cxnSp>
        <p:nvCxnSpPr>
          <p:cNvPr id="8" name="直接连接符 7"/>
          <p:cNvCxnSpPr/>
          <p:nvPr/>
        </p:nvCxnSpPr>
        <p:spPr>
          <a:xfrm>
            <a:off x="1059874" y="833754"/>
            <a:ext cx="4669105"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sp>
        <p:nvSpPr>
          <p:cNvPr id="100" name="文本框 99"/>
          <p:cNvSpPr txBox="1"/>
          <p:nvPr/>
        </p:nvSpPr>
        <p:spPr>
          <a:xfrm>
            <a:off x="2796541" y="450056"/>
            <a:ext cx="1821815" cy="369212"/>
          </a:xfrm>
          <a:prstGeom prst="rect">
            <a:avLst/>
          </a:prstGeom>
          <a:noFill/>
          <a:ln w="9525">
            <a:noFill/>
          </a:ln>
        </p:spPr>
        <p:txBody>
          <a:bodyPr wrap="square">
            <a:spAutoFit/>
          </a:bodyPr>
          <a:lstStyle/>
          <a:p>
            <a:pPr marL="0" indent="0" algn="l" eaLnBrk="1" fontAlgn="auto" latinLnBrk="0" hangingPunct="1"/>
            <a:r>
              <a:rPr lang="zh-CN" sz="1800" b="1">
                <a:solidFill>
                  <a:srgbClr val="0000FF"/>
                </a:solidFill>
                <a:latin typeface="微软雅黑" panose="020B0503020204020204" charset="-122"/>
                <a:ea typeface="微软雅黑" panose="020B0503020204020204" charset="-122"/>
              </a:rPr>
              <a:t>示例四、动能</a:t>
            </a:r>
            <a:endParaRPr lang="zh-CN" altLang="en-US" sz="1800" b="1">
              <a:solidFill>
                <a:srgbClr val="0000FF"/>
              </a:solidFill>
              <a:latin typeface="微软雅黑" panose="020B0503020204020204" charset="-122"/>
              <a:ea typeface="微软雅黑" panose="020B0503020204020204" charset="-122"/>
            </a:endParaRPr>
          </a:p>
        </p:txBody>
      </p:sp>
      <p:pic>
        <p:nvPicPr>
          <p:cNvPr id="4" name="图片 -2147482546" descr="图片3"/>
          <p:cNvPicPr>
            <a:picLocks noChangeAspect="1"/>
          </p:cNvPicPr>
          <p:nvPr/>
        </p:nvPicPr>
        <p:blipFill>
          <a:blip r:embed="rId2"/>
          <a:stretch>
            <a:fillRect/>
          </a:stretch>
        </p:blipFill>
        <p:spPr>
          <a:xfrm>
            <a:off x="1065531" y="46470"/>
            <a:ext cx="1306195" cy="772798"/>
          </a:xfrm>
          <a:prstGeom prst="rect">
            <a:avLst/>
          </a:prstGeom>
          <a:noFill/>
          <a:ln w="9525">
            <a:noFill/>
          </a:ln>
        </p:spPr>
      </p:pic>
      <p:sp>
        <p:nvSpPr>
          <p:cNvPr id="7" name="文本框 6"/>
          <p:cNvSpPr txBox="1"/>
          <p:nvPr/>
        </p:nvSpPr>
        <p:spPr>
          <a:xfrm>
            <a:off x="327026" y="1000691"/>
            <a:ext cx="8686165" cy="1341257"/>
          </a:xfrm>
          <a:prstGeom prst="rect">
            <a:avLst/>
          </a:prstGeom>
          <a:noFill/>
          <a:ln w="9525">
            <a:noFill/>
          </a:ln>
        </p:spPr>
        <p:txBody>
          <a:bodyPr wrap="square">
            <a:spAutoFit/>
          </a:bodyPr>
          <a:lstStyle/>
          <a:p>
            <a:pPr marL="0" indent="0" algn="l" eaLnBrk="1" fontAlgn="auto" latinLnBrk="0" hangingPunct="1">
              <a:lnSpc>
                <a:spcPct val="150000"/>
              </a:lnSpc>
            </a:pPr>
            <a:r>
              <a:rPr sz="1800">
                <a:solidFill>
                  <a:srgbClr val="FF0000"/>
                </a:solidFill>
                <a:latin typeface="微软雅黑" panose="020B0503020204020204" charset="-122"/>
                <a:ea typeface="微软雅黑" panose="020B0503020204020204" charset="-122"/>
                <a:cs typeface="微软雅黑" panose="020B0503020204020204" charset="-122"/>
              </a:rPr>
              <a:t>【答案】B。</a:t>
            </a:r>
          </a:p>
          <a:p>
            <a:pPr marL="0" indent="0" algn="l" eaLnBrk="1" fontAlgn="auto" latinLnBrk="0" hangingPunct="1">
              <a:lnSpc>
                <a:spcPct val="150000"/>
              </a:lnSpc>
            </a:pPr>
            <a:r>
              <a:rPr sz="1800">
                <a:solidFill>
                  <a:srgbClr val="FF0000"/>
                </a:solidFill>
                <a:latin typeface="微软雅黑" panose="020B0503020204020204" charset="-122"/>
                <a:ea typeface="微软雅黑" panose="020B0503020204020204" charset="-122"/>
                <a:cs typeface="微软雅黑" panose="020B0503020204020204" charset="-122"/>
              </a:rPr>
              <a:t>【解析】卫星沿椭圆轨道从远地点向近地点运动时，高度减小重力势能减小，速度增大，动能增大，总的机械能不变。故选B。</a:t>
            </a:r>
          </a:p>
        </p:txBody>
      </p:sp>
    </p:spTree>
    <p:extLst>
      <p:ext uri="{BB962C8B-B14F-4D97-AF65-F5344CB8AC3E}">
        <p14:creationId xmlns:p14="http://schemas.microsoft.com/office/powerpoint/2010/main" val="8516762"/>
      </p:ext>
    </p:extLst>
  </p:cSld>
  <p:clrMapOvr>
    <a:masterClrMapping/>
  </p:clrMapOvr>
  <p:transition spd="med" advTm="200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000" fill="hold">
                                          <p:stCondLst>
                                            <p:cond delay="0"/>
                                          </p:stCondLst>
                                        </p:cTn>
                                        <p:tgtEl>
                                          <p:spTgt spid="7">
                                            <p:txEl>
                                              <p:pRg st="0" end="0"/>
                                            </p:txEl>
                                          </p:spTgt>
                                        </p:tgtEl>
                                        <p:attrNameLst>
                                          <p:attrName>style.visibility</p:attrName>
                                        </p:attrNameLst>
                                      </p:cBhvr>
                                      <p:to>
                                        <p:strVal val="visible"/>
                                      </p:to>
                                    </p:set>
                                    <p:animEffect transition="in" filter="checkerboard(across)">
                                      <p:cBhvr>
                                        <p:cTn id="7" dur="1000"/>
                                        <p:tgtEl>
                                          <p:spTgt spid="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000" fill="hold">
                                          <p:stCondLst>
                                            <p:cond delay="0"/>
                                          </p:stCondLst>
                                        </p:cTn>
                                        <p:tgtEl>
                                          <p:spTgt spid="7">
                                            <p:txEl>
                                              <p:pRg st="1" end="1"/>
                                            </p:txEl>
                                          </p:spTgt>
                                        </p:tgtEl>
                                        <p:attrNameLst>
                                          <p:attrName>style.visibility</p:attrName>
                                        </p:attrNameLst>
                                      </p:cBhvr>
                                      <p:to>
                                        <p:strVal val="visible"/>
                                      </p:to>
                                    </p:set>
                                    <p:animEffect transition="in" filter="checkerboard(across)">
                                      <p:cBhvr>
                                        <p:cTn id="12" dur="1000"/>
                                        <p:tgtEl>
                                          <p:spTgt spid="7">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nvSpPr>
        <p:spPr>
          <a:xfrm>
            <a:off x="326807" y="300827"/>
            <a:ext cx="724521" cy="699508"/>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284119" y="342043"/>
            <a:ext cx="809896" cy="585009"/>
          </a:xfrm>
          <a:prstGeom prst="rect">
            <a:avLst/>
          </a:prstGeom>
          <a:ln w="12700">
            <a:miter lim="400000"/>
          </a:ln>
        </p:spPr>
        <p:txBody>
          <a:bodyPr wrap="squar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ts val="0"/>
              </a:spcBef>
              <a:spcAft>
                <a:spcPts val="0"/>
              </a:spcAft>
              <a:buClrTx/>
              <a:buSzTx/>
              <a:buFontTx/>
              <a:buNone/>
              <a:defRPr sz="1800">
                <a:solidFill>
                  <a:srgbClr val="000000"/>
                </a:solidFill>
              </a:defRPr>
            </a:pPr>
            <a:r>
              <a:rPr kumimoji="0" lang="en-US" altLang="zh-CN" sz="3200" b="0" i="0" u="none" strike="noStrike" kern="0" cap="none" spc="0" normalizeH="0" baseline="0" noProof="0" dirty="0" smtClean="0">
                <a:ln>
                  <a:noFill/>
                </a:ln>
                <a:solidFill>
                  <a:srgbClr val="FFFFFF"/>
                </a:solidFill>
                <a:effectLst/>
                <a:uLnTx/>
                <a:uFillTx/>
                <a:latin typeface="+mn-lt"/>
                <a:ea typeface="方正舒体" panose="02010601030101010101" pitchFamily="2" charset="-122"/>
                <a:sym typeface="微软雅黑" panose="020B0503020204020204" charset="-122"/>
              </a:rPr>
              <a:t>3</a:t>
            </a:r>
            <a:endParaRPr kumimoji="0" sz="3200" b="0" i="0" u="none" strike="noStrike" kern="0" cap="none" spc="0" normalizeH="0" baseline="0" noProof="0" dirty="0">
              <a:ln>
                <a:noFill/>
              </a:ln>
              <a:solidFill>
                <a:srgbClr val="FFFFFF"/>
              </a:solidFill>
              <a:effectLst/>
              <a:uLnTx/>
              <a:uFillTx/>
              <a:latin typeface="+mn-lt"/>
              <a:ea typeface="方正舒体" panose="02010601030101010101" pitchFamily="2" charset="-122"/>
              <a:sym typeface="微软雅黑" panose="020B0503020204020204" charset="-122"/>
            </a:endParaRPr>
          </a:p>
        </p:txBody>
      </p:sp>
      <p:cxnSp>
        <p:nvCxnSpPr>
          <p:cNvPr id="8" name="直接连接符 7"/>
          <p:cNvCxnSpPr/>
          <p:nvPr/>
        </p:nvCxnSpPr>
        <p:spPr>
          <a:xfrm>
            <a:off x="1059874" y="833754"/>
            <a:ext cx="4669105"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sp>
        <p:nvSpPr>
          <p:cNvPr id="100" name="文本框 99"/>
          <p:cNvSpPr txBox="1"/>
          <p:nvPr/>
        </p:nvSpPr>
        <p:spPr>
          <a:xfrm>
            <a:off x="2796541" y="450056"/>
            <a:ext cx="3151505" cy="369212"/>
          </a:xfrm>
          <a:prstGeom prst="rect">
            <a:avLst/>
          </a:prstGeom>
          <a:noFill/>
          <a:ln w="9525">
            <a:noFill/>
          </a:ln>
        </p:spPr>
        <p:txBody>
          <a:bodyPr wrap="square">
            <a:spAutoFit/>
          </a:bodyPr>
          <a:lstStyle/>
          <a:p>
            <a:pPr marL="0" indent="0" algn="l" eaLnBrk="1" fontAlgn="auto" latinLnBrk="0" hangingPunct="1"/>
            <a:r>
              <a:rPr lang="zh-CN" sz="1800" b="1">
                <a:solidFill>
                  <a:srgbClr val="0000FF"/>
                </a:solidFill>
                <a:latin typeface="微软雅黑" panose="020B0503020204020204" charset="-122"/>
                <a:ea typeface="微软雅黑" panose="020B0503020204020204" charset="-122"/>
              </a:rPr>
              <a:t>示例五、重力势能</a:t>
            </a:r>
            <a:endParaRPr lang="zh-CN" altLang="en-US" sz="1800" b="1">
              <a:solidFill>
                <a:srgbClr val="0000FF"/>
              </a:solidFill>
              <a:latin typeface="微软雅黑" panose="020B0503020204020204" charset="-122"/>
              <a:ea typeface="微软雅黑" panose="020B0503020204020204" charset="-122"/>
            </a:endParaRPr>
          </a:p>
        </p:txBody>
      </p:sp>
      <p:pic>
        <p:nvPicPr>
          <p:cNvPr id="4" name="图片 -2147482546" descr="图片3"/>
          <p:cNvPicPr>
            <a:picLocks noChangeAspect="1"/>
          </p:cNvPicPr>
          <p:nvPr/>
        </p:nvPicPr>
        <p:blipFill>
          <a:blip r:embed="rId2"/>
          <a:stretch>
            <a:fillRect/>
          </a:stretch>
        </p:blipFill>
        <p:spPr>
          <a:xfrm>
            <a:off x="1065531" y="46470"/>
            <a:ext cx="1306195" cy="772798"/>
          </a:xfrm>
          <a:prstGeom prst="rect">
            <a:avLst/>
          </a:prstGeom>
          <a:noFill/>
          <a:ln w="9525">
            <a:noFill/>
          </a:ln>
        </p:spPr>
      </p:pic>
      <p:sp>
        <p:nvSpPr>
          <p:cNvPr id="12" name="文本框 11"/>
          <p:cNvSpPr txBox="1"/>
          <p:nvPr/>
        </p:nvSpPr>
        <p:spPr>
          <a:xfrm>
            <a:off x="327026" y="1147739"/>
            <a:ext cx="8648065" cy="2173893"/>
          </a:xfrm>
          <a:prstGeom prst="rect">
            <a:avLst/>
          </a:prstGeom>
          <a:noFill/>
          <a:ln w="9525">
            <a:noFill/>
          </a:ln>
        </p:spPr>
        <p:txBody>
          <a:bodyPr wrap="square">
            <a:spAutoFit/>
          </a:bodyPr>
          <a:lstStyle/>
          <a:p>
            <a:pPr marL="0" indent="0" algn="l" eaLnBrk="1" fontAlgn="auto" latinLnBrk="0" hangingPunct="1">
              <a:lnSpc>
                <a:spcPct val="150000"/>
              </a:lnSpc>
            </a:pPr>
            <a:r>
              <a:rPr sz="1800" b="1">
                <a:solidFill>
                  <a:srgbClr val="000000"/>
                </a:solidFill>
                <a:latin typeface="微软雅黑" panose="020B0503020204020204" charset="-122"/>
                <a:ea typeface="微软雅黑" panose="020B0503020204020204" charset="-122"/>
                <a:cs typeface="微软雅黑" panose="020B0503020204020204" charset="-122"/>
              </a:rPr>
              <a:t>（2019·绵阳）</a:t>
            </a:r>
            <a:r>
              <a:rPr sz="1800">
                <a:solidFill>
                  <a:srgbClr val="000000"/>
                </a:solidFill>
                <a:latin typeface="微软雅黑" panose="020B0503020204020204" charset="-122"/>
                <a:ea typeface="微软雅黑" panose="020B0503020204020204" charset="-122"/>
                <a:cs typeface="微软雅黑" panose="020B0503020204020204" charset="-122"/>
              </a:rPr>
              <a:t>2019年1月3日，嫦娥四号实现了人类探测器首次成功在月球背面软着陆。嫦娥四号探测器在距离月球表面100米高处悬停，对月球表面识别，并自主避障，选定相对平坦的区域后，开始缓慢地竖直下降，最后成功软着陆。从距离月球表面100米到软着陆在月球表面的过程中，嫦娥四号探测器的重力势能________，机械能________。（选填“增加”或“不变”或“减少”）</a:t>
            </a:r>
          </a:p>
        </p:txBody>
      </p:sp>
    </p:spTree>
    <p:extLst>
      <p:ext uri="{BB962C8B-B14F-4D97-AF65-F5344CB8AC3E}">
        <p14:creationId xmlns:p14="http://schemas.microsoft.com/office/powerpoint/2010/main" val="3465262892"/>
      </p:ext>
    </p:extLst>
  </p:cSld>
  <p:clrMapOvr>
    <a:masterClrMapping/>
  </p:clrMapOvr>
  <p:transition spd="med" advTm="200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000" fill="hold">
                                          <p:stCondLst>
                                            <p:cond delay="0"/>
                                          </p:stCondLst>
                                        </p:cTn>
                                        <p:tgtEl>
                                          <p:spTgt spid="12"/>
                                        </p:tgtEl>
                                        <p:attrNameLst>
                                          <p:attrName>style.visibility</p:attrName>
                                        </p:attrNameLst>
                                      </p:cBhvr>
                                      <p:to>
                                        <p:strVal val="visible"/>
                                      </p:to>
                                    </p:set>
                                    <p:animEffect transition="in" filter="checkerboard(across)">
                                      <p:cBhvr>
                                        <p:cTn id="7" dur="1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nvSpPr>
        <p:spPr>
          <a:xfrm>
            <a:off x="326807" y="300827"/>
            <a:ext cx="724521" cy="699508"/>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284119" y="342043"/>
            <a:ext cx="809896" cy="585009"/>
          </a:xfrm>
          <a:prstGeom prst="rect">
            <a:avLst/>
          </a:prstGeom>
          <a:ln w="12700">
            <a:miter lim="400000"/>
          </a:ln>
        </p:spPr>
        <p:txBody>
          <a:bodyPr wrap="squar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ts val="0"/>
              </a:spcBef>
              <a:spcAft>
                <a:spcPts val="0"/>
              </a:spcAft>
              <a:buClrTx/>
              <a:buSzTx/>
              <a:buFontTx/>
              <a:buNone/>
              <a:defRPr sz="1800">
                <a:solidFill>
                  <a:srgbClr val="000000"/>
                </a:solidFill>
              </a:defRPr>
            </a:pPr>
            <a:r>
              <a:rPr kumimoji="0" lang="en-US" altLang="zh-CN" sz="3200" b="0" i="0" u="none" strike="noStrike" kern="0" cap="none" spc="0" normalizeH="0" baseline="0" noProof="0" dirty="0" smtClean="0">
                <a:ln>
                  <a:noFill/>
                </a:ln>
                <a:solidFill>
                  <a:srgbClr val="FFFFFF"/>
                </a:solidFill>
                <a:effectLst/>
                <a:uLnTx/>
                <a:uFillTx/>
                <a:latin typeface="+mn-lt"/>
                <a:ea typeface="方正舒体" panose="02010601030101010101" pitchFamily="2" charset="-122"/>
                <a:sym typeface="微软雅黑" panose="020B0503020204020204" charset="-122"/>
              </a:rPr>
              <a:t>1</a:t>
            </a:r>
            <a:endParaRPr kumimoji="0" sz="3200" b="0" i="0" u="none" strike="noStrike" kern="0" cap="none" spc="0" normalizeH="0" baseline="0" noProof="0" dirty="0">
              <a:ln>
                <a:noFill/>
              </a:ln>
              <a:solidFill>
                <a:srgbClr val="FFFFFF"/>
              </a:solidFill>
              <a:effectLst/>
              <a:uLnTx/>
              <a:uFillTx/>
              <a:latin typeface="+mn-lt"/>
              <a:ea typeface="方正舒体" panose="02010601030101010101" pitchFamily="2" charset="-122"/>
              <a:sym typeface="微软雅黑" panose="020B0503020204020204" charset="-122"/>
            </a:endParaRPr>
          </a:p>
        </p:txBody>
      </p:sp>
      <p:cxnSp>
        <p:nvCxnSpPr>
          <p:cNvPr id="8" name="直接连接符 7"/>
          <p:cNvCxnSpPr/>
          <p:nvPr/>
        </p:nvCxnSpPr>
        <p:spPr>
          <a:xfrm>
            <a:off x="1059874" y="833754"/>
            <a:ext cx="4669105"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sp>
        <p:nvSpPr>
          <p:cNvPr id="3" name="文本框 2"/>
          <p:cNvSpPr txBox="1"/>
          <p:nvPr/>
        </p:nvSpPr>
        <p:spPr>
          <a:xfrm>
            <a:off x="327026" y="1000691"/>
            <a:ext cx="8679815" cy="2173893"/>
          </a:xfrm>
          <a:prstGeom prst="rect">
            <a:avLst/>
          </a:prstGeom>
          <a:noFill/>
          <a:ln w="9525">
            <a:noFill/>
          </a:ln>
        </p:spPr>
        <p:txBody>
          <a:bodyPr wrap="square">
            <a:spAutoFit/>
          </a:bodyPr>
          <a:lstStyle/>
          <a:p>
            <a:pPr marL="0" indent="0" algn="l" eaLnBrk="1" fontAlgn="auto" latinLnBrk="0" hangingPunct="1">
              <a:lnSpc>
                <a:spcPct val="150000"/>
              </a:lnSpc>
            </a:pPr>
            <a:r>
              <a:rPr lang="zh-CN" sz="1800" b="0">
                <a:latin typeface="微软雅黑" panose="020B0503020204020204" charset="-122"/>
                <a:ea typeface="微软雅黑" panose="020B0503020204020204" charset="-122"/>
                <a:cs typeface="微软雅黑" panose="020B0503020204020204" charset="-122"/>
              </a:rPr>
              <a:t>4.功的公式：功等于力跟物体在力的方向上通过的距离的乘积。公式：</a:t>
            </a:r>
            <a:r>
              <a:rPr lang="en-US" altLang="zh-CN" sz="1800" b="0">
                <a:latin typeface="微软雅黑" panose="020B0503020204020204" charset="-122"/>
                <a:ea typeface="微软雅黑" panose="020B0503020204020204" charset="-122"/>
                <a:cs typeface="微软雅黑" panose="020B0503020204020204" charset="-122"/>
              </a:rPr>
              <a:t>W=FS</a:t>
            </a:r>
            <a:r>
              <a:rPr lang="zh-CN" sz="1800" b="0">
                <a:latin typeface="微软雅黑" panose="020B0503020204020204" charset="-122"/>
                <a:ea typeface="微软雅黑" panose="020B0503020204020204" charset="-122"/>
                <a:cs typeface="微软雅黑" panose="020B0503020204020204" charset="-122"/>
              </a:rPr>
              <a:t>。</a:t>
            </a:r>
          </a:p>
          <a:p>
            <a:pPr marL="0" indent="0" algn="l" eaLnBrk="1" fontAlgn="auto" latinLnBrk="0" hangingPunct="1">
              <a:lnSpc>
                <a:spcPct val="150000"/>
              </a:lnSpc>
            </a:pPr>
            <a:r>
              <a:rPr lang="zh-CN" sz="1800" b="0">
                <a:latin typeface="微软雅黑" panose="020B0503020204020204" charset="-122"/>
                <a:ea typeface="微软雅黑" panose="020B0503020204020204" charset="-122"/>
                <a:cs typeface="微软雅黑" panose="020B0503020204020204" charset="-122"/>
              </a:rPr>
              <a:t>5.功的单位：国际单位制中，功的单位是：焦耳，符号是J，1J=1N·m 。</a:t>
            </a:r>
          </a:p>
          <a:p>
            <a:pPr marL="0" indent="0" algn="l" eaLnBrk="1" fontAlgn="auto" latinLnBrk="0" hangingPunct="1">
              <a:lnSpc>
                <a:spcPct val="150000"/>
              </a:lnSpc>
            </a:pPr>
            <a:r>
              <a:rPr lang="zh-CN" sz="1800" b="0">
                <a:latin typeface="微软雅黑" panose="020B0503020204020204" charset="-122"/>
                <a:ea typeface="微软雅黑" panose="020B0503020204020204" charset="-122"/>
                <a:cs typeface="微软雅黑" panose="020B0503020204020204" charset="-122"/>
              </a:rPr>
              <a:t>6.功的公式的应用：①分清哪个力对物体做功，计算时F就是这个力；②公式中S一定是在力的方向上通过的距离，强调对应；③功的单位“焦”（牛·米 = 焦），不是力和力臂的乘积（牛·米，力臂单位不能写成“焦”）。</a:t>
            </a:r>
          </a:p>
        </p:txBody>
      </p:sp>
      <p:pic>
        <p:nvPicPr>
          <p:cNvPr id="4" name="图片 -2147482581" descr="图片1"/>
          <p:cNvPicPr>
            <a:picLocks noChangeAspect="1"/>
          </p:cNvPicPr>
          <p:nvPr/>
        </p:nvPicPr>
        <p:blipFill>
          <a:blip r:embed="rId2"/>
          <a:stretch>
            <a:fillRect/>
          </a:stretch>
        </p:blipFill>
        <p:spPr>
          <a:xfrm>
            <a:off x="1058545" y="105671"/>
            <a:ext cx="1234440" cy="730148"/>
          </a:xfrm>
          <a:prstGeom prst="rect">
            <a:avLst/>
          </a:prstGeom>
          <a:noFill/>
          <a:ln w="9525">
            <a:noFill/>
          </a:ln>
        </p:spPr>
      </p:pic>
      <p:sp>
        <p:nvSpPr>
          <p:cNvPr id="7" name="文本框 6"/>
          <p:cNvSpPr txBox="1"/>
          <p:nvPr/>
        </p:nvSpPr>
        <p:spPr>
          <a:xfrm>
            <a:off x="2292986" y="466607"/>
            <a:ext cx="2663825" cy="369212"/>
          </a:xfrm>
          <a:prstGeom prst="rect">
            <a:avLst/>
          </a:prstGeom>
          <a:noFill/>
          <a:ln w="9525">
            <a:noFill/>
          </a:ln>
        </p:spPr>
        <p:txBody>
          <a:bodyPr wrap="square">
            <a:spAutoFit/>
          </a:bodyPr>
          <a:lstStyle/>
          <a:p>
            <a:pPr marL="0" indent="0" algn="l" eaLnBrk="1" fontAlgn="auto" latinLnBrk="0" hangingPunct="1"/>
            <a:r>
              <a:rPr lang="zh-CN" sz="1800" b="1">
                <a:solidFill>
                  <a:srgbClr val="0000FF"/>
                </a:solidFill>
                <a:latin typeface="微软雅黑" panose="020B0503020204020204" charset="-122"/>
                <a:ea typeface="微软雅黑" panose="020B0503020204020204" charset="-122"/>
              </a:rPr>
              <a:t>知识点一、功及其计算</a:t>
            </a:r>
            <a:endParaRPr lang="zh-CN" altLang="en-US" sz="1800" b="1">
              <a:solidFill>
                <a:srgbClr val="0000FF"/>
              </a:solidFill>
              <a:latin typeface="微软雅黑" panose="020B0503020204020204" charset="-122"/>
              <a:ea typeface="微软雅黑" panose="020B0503020204020204" charset="-122"/>
            </a:endParaRPr>
          </a:p>
        </p:txBody>
      </p:sp>
    </p:spTree>
    <p:extLst>
      <p:ext uri="{BB962C8B-B14F-4D97-AF65-F5344CB8AC3E}">
        <p14:creationId xmlns:p14="http://schemas.microsoft.com/office/powerpoint/2010/main" val="3521579958"/>
      </p:ext>
    </p:extLst>
  </p:cSld>
  <p:clrMapOvr>
    <a:masterClrMapping/>
  </p:clrMapOvr>
  <p:transition spd="med" advTm="200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000" fill="hold">
                                          <p:stCondLst>
                                            <p:cond delay="0"/>
                                          </p:stCondLst>
                                        </p:cTn>
                                        <p:tgtEl>
                                          <p:spTgt spid="3">
                                            <p:txEl>
                                              <p:pRg st="0" end="0"/>
                                            </p:txEl>
                                          </p:spTgt>
                                        </p:tgtEl>
                                        <p:attrNameLst>
                                          <p:attrName>style.visibility</p:attrName>
                                        </p:attrNameLst>
                                      </p:cBhvr>
                                      <p:to>
                                        <p:strVal val="visible"/>
                                      </p:to>
                                    </p:set>
                                    <p:animEffect transition="in" filter="checkerboard(across)">
                                      <p:cBhvr>
                                        <p:cTn id="7" dur="1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000" fill="hold">
                                          <p:stCondLst>
                                            <p:cond delay="0"/>
                                          </p:stCondLst>
                                        </p:cTn>
                                        <p:tgtEl>
                                          <p:spTgt spid="3">
                                            <p:txEl>
                                              <p:pRg st="1" end="1"/>
                                            </p:txEl>
                                          </p:spTgt>
                                        </p:tgtEl>
                                        <p:attrNameLst>
                                          <p:attrName>style.visibility</p:attrName>
                                        </p:attrNameLst>
                                      </p:cBhvr>
                                      <p:to>
                                        <p:strVal val="visible"/>
                                      </p:to>
                                    </p:set>
                                    <p:animEffect transition="in" filter="checkerboard(across)">
                                      <p:cBhvr>
                                        <p:cTn id="12" dur="10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nodeType="clickEffect">
                                  <p:stCondLst>
                                    <p:cond delay="0"/>
                                  </p:stCondLst>
                                  <p:childTnLst>
                                    <p:set>
                                      <p:cBhvr>
                                        <p:cTn id="16" dur="1000" fill="hold">
                                          <p:stCondLst>
                                            <p:cond delay="0"/>
                                          </p:stCondLst>
                                        </p:cTn>
                                        <p:tgtEl>
                                          <p:spTgt spid="3">
                                            <p:txEl>
                                              <p:pRg st="2" end="2"/>
                                            </p:txEl>
                                          </p:spTgt>
                                        </p:tgtEl>
                                        <p:attrNameLst>
                                          <p:attrName>style.visibility</p:attrName>
                                        </p:attrNameLst>
                                      </p:cBhvr>
                                      <p:to>
                                        <p:strVal val="visible"/>
                                      </p:to>
                                    </p:set>
                                    <p:animEffect transition="in" filter="checkerboard(across)">
                                      <p:cBhvr>
                                        <p:cTn id="17" dur="10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nvSpPr>
        <p:spPr>
          <a:xfrm>
            <a:off x="326807" y="300827"/>
            <a:ext cx="724521" cy="699508"/>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284119" y="342043"/>
            <a:ext cx="809896" cy="585009"/>
          </a:xfrm>
          <a:prstGeom prst="rect">
            <a:avLst/>
          </a:prstGeom>
          <a:ln w="12700">
            <a:miter lim="400000"/>
          </a:ln>
        </p:spPr>
        <p:txBody>
          <a:bodyPr wrap="squar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ts val="0"/>
              </a:spcBef>
              <a:spcAft>
                <a:spcPts val="0"/>
              </a:spcAft>
              <a:buClrTx/>
              <a:buSzTx/>
              <a:buFontTx/>
              <a:buNone/>
              <a:defRPr sz="1800">
                <a:solidFill>
                  <a:srgbClr val="000000"/>
                </a:solidFill>
              </a:defRPr>
            </a:pPr>
            <a:r>
              <a:rPr kumimoji="0" lang="en-US" altLang="zh-CN" sz="3200" b="0" i="0" u="none" strike="noStrike" kern="0" cap="none" spc="0" normalizeH="0" baseline="0" noProof="0" dirty="0" smtClean="0">
                <a:ln>
                  <a:noFill/>
                </a:ln>
                <a:solidFill>
                  <a:srgbClr val="FFFFFF"/>
                </a:solidFill>
                <a:effectLst/>
                <a:uLnTx/>
                <a:uFillTx/>
                <a:latin typeface="+mn-lt"/>
                <a:ea typeface="方正舒体" panose="02010601030101010101" pitchFamily="2" charset="-122"/>
                <a:sym typeface="微软雅黑" panose="020B0503020204020204" charset="-122"/>
              </a:rPr>
              <a:t>3</a:t>
            </a:r>
            <a:endParaRPr kumimoji="0" sz="3200" b="0" i="0" u="none" strike="noStrike" kern="0" cap="none" spc="0" normalizeH="0" baseline="0" noProof="0" dirty="0">
              <a:ln>
                <a:noFill/>
              </a:ln>
              <a:solidFill>
                <a:srgbClr val="FFFFFF"/>
              </a:solidFill>
              <a:effectLst/>
              <a:uLnTx/>
              <a:uFillTx/>
              <a:latin typeface="+mn-lt"/>
              <a:ea typeface="方正舒体" panose="02010601030101010101" pitchFamily="2" charset="-122"/>
              <a:sym typeface="微软雅黑" panose="020B0503020204020204" charset="-122"/>
            </a:endParaRPr>
          </a:p>
        </p:txBody>
      </p:sp>
      <p:cxnSp>
        <p:nvCxnSpPr>
          <p:cNvPr id="8" name="直接连接符 7"/>
          <p:cNvCxnSpPr/>
          <p:nvPr/>
        </p:nvCxnSpPr>
        <p:spPr>
          <a:xfrm>
            <a:off x="1059874" y="833754"/>
            <a:ext cx="4669105"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sp>
        <p:nvSpPr>
          <p:cNvPr id="100" name="文本框 99"/>
          <p:cNvSpPr txBox="1"/>
          <p:nvPr/>
        </p:nvSpPr>
        <p:spPr>
          <a:xfrm>
            <a:off x="2796541" y="450056"/>
            <a:ext cx="2258695" cy="369212"/>
          </a:xfrm>
          <a:prstGeom prst="rect">
            <a:avLst/>
          </a:prstGeom>
          <a:noFill/>
          <a:ln w="9525">
            <a:noFill/>
          </a:ln>
        </p:spPr>
        <p:txBody>
          <a:bodyPr wrap="square">
            <a:spAutoFit/>
          </a:bodyPr>
          <a:lstStyle/>
          <a:p>
            <a:pPr marL="0" indent="0" algn="l" eaLnBrk="1" fontAlgn="auto" latinLnBrk="0" hangingPunct="1"/>
            <a:r>
              <a:rPr lang="zh-CN" sz="1800" b="1">
                <a:solidFill>
                  <a:srgbClr val="0000FF"/>
                </a:solidFill>
                <a:latin typeface="微软雅黑" panose="020B0503020204020204" charset="-122"/>
                <a:ea typeface="微软雅黑" panose="020B0503020204020204" charset="-122"/>
              </a:rPr>
              <a:t>示例五、重力势能</a:t>
            </a:r>
            <a:endParaRPr lang="zh-CN" altLang="en-US" sz="1800" b="1">
              <a:solidFill>
                <a:srgbClr val="0000FF"/>
              </a:solidFill>
              <a:latin typeface="微软雅黑" panose="020B0503020204020204" charset="-122"/>
              <a:ea typeface="微软雅黑" panose="020B0503020204020204" charset="-122"/>
            </a:endParaRPr>
          </a:p>
        </p:txBody>
      </p:sp>
      <p:pic>
        <p:nvPicPr>
          <p:cNvPr id="4" name="图片 -2147482546" descr="图片3"/>
          <p:cNvPicPr>
            <a:picLocks noChangeAspect="1"/>
          </p:cNvPicPr>
          <p:nvPr/>
        </p:nvPicPr>
        <p:blipFill>
          <a:blip r:embed="rId2"/>
          <a:stretch>
            <a:fillRect/>
          </a:stretch>
        </p:blipFill>
        <p:spPr>
          <a:xfrm>
            <a:off x="1065531" y="46470"/>
            <a:ext cx="1306195" cy="772798"/>
          </a:xfrm>
          <a:prstGeom prst="rect">
            <a:avLst/>
          </a:prstGeom>
          <a:noFill/>
          <a:ln w="9525">
            <a:noFill/>
          </a:ln>
        </p:spPr>
      </p:pic>
      <p:sp>
        <p:nvSpPr>
          <p:cNvPr id="12" name="文本框 11"/>
          <p:cNvSpPr txBox="1"/>
          <p:nvPr/>
        </p:nvSpPr>
        <p:spPr>
          <a:xfrm>
            <a:off x="327026" y="1000691"/>
            <a:ext cx="8648065" cy="1942817"/>
          </a:xfrm>
          <a:prstGeom prst="rect">
            <a:avLst/>
          </a:prstGeom>
          <a:noFill/>
          <a:ln w="9525">
            <a:noFill/>
          </a:ln>
        </p:spPr>
        <p:txBody>
          <a:bodyPr wrap="square">
            <a:spAutoFit/>
          </a:bodyPr>
          <a:lstStyle/>
          <a:p>
            <a:pPr marL="0" indent="0" algn="l" eaLnBrk="1" fontAlgn="auto" latinLnBrk="0" hangingPunct="1">
              <a:lnSpc>
                <a:spcPct val="150000"/>
              </a:lnSpc>
            </a:pPr>
            <a:r>
              <a:rPr sz="1600">
                <a:solidFill>
                  <a:srgbClr val="FF0000"/>
                </a:solidFill>
                <a:latin typeface="微软雅黑" panose="020B0503020204020204" charset="-122"/>
                <a:ea typeface="微软雅黑" panose="020B0503020204020204" charset="-122"/>
                <a:cs typeface="微软雅黑" panose="020B0503020204020204" charset="-122"/>
              </a:rPr>
              <a:t>【答案】减少；减少。</a:t>
            </a:r>
          </a:p>
          <a:p>
            <a:pPr marL="0" indent="0" algn="l" eaLnBrk="1" fontAlgn="auto" latinLnBrk="0" hangingPunct="1">
              <a:lnSpc>
                <a:spcPct val="150000"/>
              </a:lnSpc>
            </a:pPr>
            <a:r>
              <a:rPr sz="1600">
                <a:solidFill>
                  <a:srgbClr val="FF0000"/>
                </a:solidFill>
                <a:latin typeface="微软雅黑" panose="020B0503020204020204" charset="-122"/>
                <a:ea typeface="微软雅黑" panose="020B0503020204020204" charset="-122"/>
                <a:cs typeface="微软雅黑" panose="020B0503020204020204" charset="-122"/>
              </a:rPr>
              <a:t>【解析】嫦娥四号从距离月球表面100米到软着陆在月球表面的过程中，质量不变，高度减小，重力势能减少；该过程中其速度减小，动能减少；探测器没有发生弹性形变，不具有弹性势能，则机械能等于重力势能与动能的总和，所以其机械能减少。</a:t>
            </a:r>
          </a:p>
          <a:p>
            <a:pPr marL="0" indent="0" algn="l" eaLnBrk="1" fontAlgn="auto" latinLnBrk="0" hangingPunct="1">
              <a:lnSpc>
                <a:spcPct val="150000"/>
              </a:lnSpc>
            </a:pPr>
            <a:r>
              <a:rPr sz="1600">
                <a:solidFill>
                  <a:srgbClr val="FF0000"/>
                </a:solidFill>
                <a:latin typeface="微软雅黑" panose="020B0503020204020204" charset="-122"/>
                <a:ea typeface="微软雅黑" panose="020B0503020204020204" charset="-122"/>
                <a:cs typeface="微软雅黑" panose="020B0503020204020204" charset="-122"/>
              </a:rPr>
              <a:t>故答案为：减少；减少</a:t>
            </a:r>
          </a:p>
        </p:txBody>
      </p:sp>
    </p:spTree>
    <p:extLst>
      <p:ext uri="{BB962C8B-B14F-4D97-AF65-F5344CB8AC3E}">
        <p14:creationId xmlns:p14="http://schemas.microsoft.com/office/powerpoint/2010/main" val="856669768"/>
      </p:ext>
    </p:extLst>
  </p:cSld>
  <p:clrMapOvr>
    <a:masterClrMapping/>
  </p:clrMapOvr>
  <p:transition spd="med" advTm="200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000" fill="hold">
                                          <p:stCondLst>
                                            <p:cond delay="0"/>
                                          </p:stCondLst>
                                        </p:cTn>
                                        <p:tgtEl>
                                          <p:spTgt spid="12">
                                            <p:txEl>
                                              <p:pRg st="0" end="0"/>
                                            </p:txEl>
                                          </p:spTgt>
                                        </p:tgtEl>
                                        <p:attrNameLst>
                                          <p:attrName>style.visibility</p:attrName>
                                        </p:attrNameLst>
                                      </p:cBhvr>
                                      <p:to>
                                        <p:strVal val="visible"/>
                                      </p:to>
                                    </p:set>
                                    <p:animEffect transition="in" filter="checkerboard(across)">
                                      <p:cBhvr>
                                        <p:cTn id="7" dur="1000"/>
                                        <p:tgtEl>
                                          <p:spTgt spid="1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000" fill="hold">
                                          <p:stCondLst>
                                            <p:cond delay="0"/>
                                          </p:stCondLst>
                                        </p:cTn>
                                        <p:tgtEl>
                                          <p:spTgt spid="12">
                                            <p:txEl>
                                              <p:pRg st="1" end="1"/>
                                            </p:txEl>
                                          </p:spTgt>
                                        </p:tgtEl>
                                        <p:attrNameLst>
                                          <p:attrName>style.visibility</p:attrName>
                                        </p:attrNameLst>
                                      </p:cBhvr>
                                      <p:to>
                                        <p:strVal val="visible"/>
                                      </p:to>
                                    </p:set>
                                    <p:animEffect transition="in" filter="checkerboard(across)">
                                      <p:cBhvr>
                                        <p:cTn id="12" dur="1000"/>
                                        <p:tgtEl>
                                          <p:spTgt spid="12">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nodeType="clickEffect">
                                  <p:stCondLst>
                                    <p:cond delay="0"/>
                                  </p:stCondLst>
                                  <p:childTnLst>
                                    <p:set>
                                      <p:cBhvr>
                                        <p:cTn id="16" dur="1000" fill="hold">
                                          <p:stCondLst>
                                            <p:cond delay="0"/>
                                          </p:stCondLst>
                                        </p:cTn>
                                        <p:tgtEl>
                                          <p:spTgt spid="12">
                                            <p:txEl>
                                              <p:pRg st="2" end="2"/>
                                            </p:txEl>
                                          </p:spTgt>
                                        </p:tgtEl>
                                        <p:attrNameLst>
                                          <p:attrName>style.visibility</p:attrName>
                                        </p:attrNameLst>
                                      </p:cBhvr>
                                      <p:to>
                                        <p:strVal val="visible"/>
                                      </p:to>
                                    </p:set>
                                    <p:animEffect transition="in" filter="checkerboard(across)">
                                      <p:cBhvr>
                                        <p:cTn id="17" dur="1000"/>
                                        <p:tgtEl>
                                          <p:spTgt spid="1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nvSpPr>
        <p:spPr>
          <a:xfrm>
            <a:off x="326807" y="300827"/>
            <a:ext cx="724521" cy="699508"/>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284119" y="342043"/>
            <a:ext cx="809896" cy="585009"/>
          </a:xfrm>
          <a:prstGeom prst="rect">
            <a:avLst/>
          </a:prstGeom>
          <a:ln w="12700">
            <a:miter lim="400000"/>
          </a:ln>
        </p:spPr>
        <p:txBody>
          <a:bodyPr wrap="squar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ts val="0"/>
              </a:spcBef>
              <a:spcAft>
                <a:spcPts val="0"/>
              </a:spcAft>
              <a:buClrTx/>
              <a:buSzTx/>
              <a:buFontTx/>
              <a:buNone/>
              <a:defRPr sz="1800">
                <a:solidFill>
                  <a:srgbClr val="000000"/>
                </a:solidFill>
              </a:defRPr>
            </a:pPr>
            <a:r>
              <a:rPr kumimoji="0" lang="en-US" altLang="zh-CN" sz="3200" b="0" i="0" u="none" strike="noStrike" kern="0" cap="none" spc="0" normalizeH="0" baseline="0" noProof="0" dirty="0" smtClean="0">
                <a:ln>
                  <a:noFill/>
                </a:ln>
                <a:solidFill>
                  <a:srgbClr val="FFFFFF"/>
                </a:solidFill>
                <a:effectLst/>
                <a:uLnTx/>
                <a:uFillTx/>
                <a:latin typeface="+mn-lt"/>
                <a:ea typeface="方正舒体" panose="02010601030101010101" pitchFamily="2" charset="-122"/>
                <a:sym typeface="微软雅黑" panose="020B0503020204020204" charset="-122"/>
              </a:rPr>
              <a:t>3</a:t>
            </a:r>
            <a:endParaRPr kumimoji="0" sz="3200" b="0" i="0" u="none" strike="noStrike" kern="0" cap="none" spc="0" normalizeH="0" baseline="0" noProof="0" dirty="0">
              <a:ln>
                <a:noFill/>
              </a:ln>
              <a:solidFill>
                <a:srgbClr val="FFFFFF"/>
              </a:solidFill>
              <a:effectLst/>
              <a:uLnTx/>
              <a:uFillTx/>
              <a:latin typeface="+mn-lt"/>
              <a:ea typeface="方正舒体" panose="02010601030101010101" pitchFamily="2" charset="-122"/>
              <a:sym typeface="微软雅黑" panose="020B0503020204020204" charset="-122"/>
            </a:endParaRPr>
          </a:p>
        </p:txBody>
      </p:sp>
      <p:cxnSp>
        <p:nvCxnSpPr>
          <p:cNvPr id="8" name="直接连接符 7"/>
          <p:cNvCxnSpPr/>
          <p:nvPr/>
        </p:nvCxnSpPr>
        <p:spPr>
          <a:xfrm>
            <a:off x="1059874" y="833754"/>
            <a:ext cx="4669105"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sp>
        <p:nvSpPr>
          <p:cNvPr id="100" name="文本框 99"/>
          <p:cNvSpPr txBox="1"/>
          <p:nvPr/>
        </p:nvSpPr>
        <p:spPr>
          <a:xfrm>
            <a:off x="2796540" y="450056"/>
            <a:ext cx="2241550" cy="369212"/>
          </a:xfrm>
          <a:prstGeom prst="rect">
            <a:avLst/>
          </a:prstGeom>
          <a:noFill/>
          <a:ln w="9525">
            <a:noFill/>
          </a:ln>
        </p:spPr>
        <p:txBody>
          <a:bodyPr wrap="square">
            <a:spAutoFit/>
          </a:bodyPr>
          <a:lstStyle/>
          <a:p>
            <a:pPr marL="0" indent="0" algn="l" eaLnBrk="1" fontAlgn="auto" latinLnBrk="0" hangingPunct="1"/>
            <a:r>
              <a:rPr lang="zh-CN" sz="1800" b="1">
                <a:solidFill>
                  <a:srgbClr val="0000FF"/>
                </a:solidFill>
                <a:latin typeface="微软雅黑" panose="020B0503020204020204" charset="-122"/>
                <a:ea typeface="微软雅黑" panose="020B0503020204020204" charset="-122"/>
              </a:rPr>
              <a:t>示例六、弹性势能</a:t>
            </a:r>
            <a:endParaRPr lang="zh-CN" altLang="en-US" sz="1800" b="1">
              <a:solidFill>
                <a:srgbClr val="0000FF"/>
              </a:solidFill>
              <a:latin typeface="微软雅黑" panose="020B0503020204020204" charset="-122"/>
              <a:ea typeface="微软雅黑" panose="020B0503020204020204" charset="-122"/>
            </a:endParaRPr>
          </a:p>
        </p:txBody>
      </p:sp>
      <p:pic>
        <p:nvPicPr>
          <p:cNvPr id="4" name="图片 -2147482546" descr="图片3"/>
          <p:cNvPicPr>
            <a:picLocks noChangeAspect="1"/>
          </p:cNvPicPr>
          <p:nvPr/>
        </p:nvPicPr>
        <p:blipFill>
          <a:blip r:embed="rId2"/>
          <a:stretch>
            <a:fillRect/>
          </a:stretch>
        </p:blipFill>
        <p:spPr>
          <a:xfrm>
            <a:off x="1065531" y="46470"/>
            <a:ext cx="1306195" cy="772798"/>
          </a:xfrm>
          <a:prstGeom prst="rect">
            <a:avLst/>
          </a:prstGeom>
          <a:noFill/>
          <a:ln w="9525">
            <a:noFill/>
          </a:ln>
        </p:spPr>
      </p:pic>
      <p:sp>
        <p:nvSpPr>
          <p:cNvPr id="12" name="文本框 11"/>
          <p:cNvSpPr txBox="1"/>
          <p:nvPr/>
        </p:nvSpPr>
        <p:spPr>
          <a:xfrm>
            <a:off x="327026" y="1147739"/>
            <a:ext cx="8648065" cy="2173893"/>
          </a:xfrm>
          <a:prstGeom prst="rect">
            <a:avLst/>
          </a:prstGeom>
          <a:noFill/>
          <a:ln w="9525">
            <a:noFill/>
          </a:ln>
        </p:spPr>
        <p:txBody>
          <a:bodyPr wrap="square">
            <a:spAutoFit/>
          </a:bodyPr>
          <a:lstStyle/>
          <a:p>
            <a:pPr marL="0" indent="0" algn="l" eaLnBrk="1" fontAlgn="auto" latinLnBrk="0" hangingPunct="1">
              <a:lnSpc>
                <a:spcPct val="150000"/>
              </a:lnSpc>
            </a:pPr>
            <a:r>
              <a:rPr sz="1800" b="1">
                <a:solidFill>
                  <a:srgbClr val="000000"/>
                </a:solidFill>
                <a:latin typeface="微软雅黑" panose="020B0503020204020204" charset="-122"/>
                <a:ea typeface="微软雅黑" panose="020B0503020204020204" charset="-122"/>
                <a:cs typeface="微软雅黑" panose="020B0503020204020204" charset="-122"/>
              </a:rPr>
              <a:t>（2020·江苏泰州）</a:t>
            </a:r>
            <a:r>
              <a:rPr sz="1800">
                <a:solidFill>
                  <a:srgbClr val="000000"/>
                </a:solidFill>
                <a:latin typeface="微软雅黑" panose="020B0503020204020204" charset="-122"/>
                <a:ea typeface="微软雅黑" panose="020B0503020204020204" charset="-122"/>
                <a:cs typeface="微软雅黑" panose="020B0503020204020204" charset="-122"/>
              </a:rPr>
              <a:t>在水平地面上铺一张纸，将一只皮球表面涂黑，使其先后从高处下落，在纸上留下黑色圆斑A、B。如图所示。关于皮球两次下落形成圆斑的过程，下列说法正确的是（　　）。</a:t>
            </a:r>
          </a:p>
          <a:p>
            <a:pPr marL="0" indent="0" algn="l" eaLnBrk="1" fontAlgn="auto" latinLnBrk="0" hangingPunct="1">
              <a:lnSpc>
                <a:spcPct val="150000"/>
              </a:lnSpc>
            </a:pPr>
            <a:r>
              <a:rPr sz="1800">
                <a:solidFill>
                  <a:srgbClr val="000000"/>
                </a:solidFill>
                <a:latin typeface="微软雅黑" panose="020B0503020204020204" charset="-122"/>
                <a:ea typeface="微软雅黑" panose="020B0503020204020204" charset="-122"/>
                <a:cs typeface="微软雅黑" panose="020B0503020204020204" charset="-122"/>
              </a:rPr>
              <a:t>A. 皮球对纸的最大压力相等；      B. 皮球刚到达纸面时的速度相等；</a:t>
            </a:r>
          </a:p>
          <a:p>
            <a:pPr marL="0" indent="0" algn="l" eaLnBrk="1" fontAlgn="auto" latinLnBrk="0" hangingPunct="1">
              <a:lnSpc>
                <a:spcPct val="150000"/>
              </a:lnSpc>
            </a:pPr>
            <a:r>
              <a:rPr sz="1800">
                <a:solidFill>
                  <a:srgbClr val="000000"/>
                </a:solidFill>
                <a:latin typeface="微软雅黑" panose="020B0503020204020204" charset="-122"/>
                <a:ea typeface="微软雅黑" panose="020B0503020204020204" charset="-122"/>
                <a:cs typeface="微软雅黑" panose="020B0503020204020204" charset="-122"/>
              </a:rPr>
              <a:t>C. 皮球刚到达纸面时的动能相等；D. 皮球获得的最大弹性势能不等</a:t>
            </a:r>
          </a:p>
        </p:txBody>
      </p:sp>
      <p:pic>
        <p:nvPicPr>
          <p:cNvPr id="2" name="图片 -2147481652" descr="学科网(www.zxxk.com)--教育资源门户，提供试卷、教案、课件、论文、素材以及各类教学资源下载，还有大量而丰富的教学相关资讯！"/>
          <p:cNvPicPr>
            <a:picLocks noChangeAspect="1"/>
          </p:cNvPicPr>
          <p:nvPr/>
        </p:nvPicPr>
        <p:blipFill>
          <a:blip r:embed="rId3"/>
          <a:stretch>
            <a:fillRect/>
          </a:stretch>
        </p:blipFill>
        <p:spPr>
          <a:xfrm>
            <a:off x="2729865" y="3321632"/>
            <a:ext cx="2241550" cy="1407460"/>
          </a:xfrm>
          <a:prstGeom prst="rect">
            <a:avLst/>
          </a:prstGeom>
          <a:noFill/>
          <a:ln w="9525">
            <a:noFill/>
          </a:ln>
        </p:spPr>
      </p:pic>
    </p:spTree>
    <p:extLst>
      <p:ext uri="{BB962C8B-B14F-4D97-AF65-F5344CB8AC3E}">
        <p14:creationId xmlns:p14="http://schemas.microsoft.com/office/powerpoint/2010/main" val="958304346"/>
      </p:ext>
    </p:extLst>
  </p:cSld>
  <p:clrMapOvr>
    <a:masterClrMapping/>
  </p:clrMapOvr>
  <p:transition spd="med" advTm="2000"/>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nvSpPr>
        <p:spPr>
          <a:xfrm>
            <a:off x="326807" y="300827"/>
            <a:ext cx="724521" cy="699508"/>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284119" y="342043"/>
            <a:ext cx="809896" cy="585009"/>
          </a:xfrm>
          <a:prstGeom prst="rect">
            <a:avLst/>
          </a:prstGeom>
          <a:ln w="12700">
            <a:miter lim="400000"/>
          </a:ln>
        </p:spPr>
        <p:txBody>
          <a:bodyPr wrap="squar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ts val="0"/>
              </a:spcBef>
              <a:spcAft>
                <a:spcPts val="0"/>
              </a:spcAft>
              <a:buClrTx/>
              <a:buSzTx/>
              <a:buFontTx/>
              <a:buNone/>
              <a:defRPr sz="1800">
                <a:solidFill>
                  <a:srgbClr val="000000"/>
                </a:solidFill>
              </a:defRPr>
            </a:pPr>
            <a:r>
              <a:rPr kumimoji="0" lang="en-US" altLang="zh-CN" sz="3200" b="0" i="0" u="none" strike="noStrike" kern="0" cap="none" spc="0" normalizeH="0" baseline="0" noProof="0" dirty="0" smtClean="0">
                <a:ln>
                  <a:noFill/>
                </a:ln>
                <a:solidFill>
                  <a:srgbClr val="FFFFFF"/>
                </a:solidFill>
                <a:effectLst/>
                <a:uLnTx/>
                <a:uFillTx/>
                <a:latin typeface="+mn-lt"/>
                <a:ea typeface="方正舒体" panose="02010601030101010101" pitchFamily="2" charset="-122"/>
                <a:sym typeface="微软雅黑" panose="020B0503020204020204" charset="-122"/>
              </a:rPr>
              <a:t>3</a:t>
            </a:r>
            <a:endParaRPr kumimoji="0" sz="3200" b="0" i="0" u="none" strike="noStrike" kern="0" cap="none" spc="0" normalizeH="0" baseline="0" noProof="0" dirty="0">
              <a:ln>
                <a:noFill/>
              </a:ln>
              <a:solidFill>
                <a:srgbClr val="FFFFFF"/>
              </a:solidFill>
              <a:effectLst/>
              <a:uLnTx/>
              <a:uFillTx/>
              <a:latin typeface="+mn-lt"/>
              <a:ea typeface="方正舒体" panose="02010601030101010101" pitchFamily="2" charset="-122"/>
              <a:sym typeface="微软雅黑" panose="020B0503020204020204" charset="-122"/>
            </a:endParaRPr>
          </a:p>
        </p:txBody>
      </p:sp>
      <p:cxnSp>
        <p:nvCxnSpPr>
          <p:cNvPr id="8" name="直接连接符 7"/>
          <p:cNvCxnSpPr/>
          <p:nvPr/>
        </p:nvCxnSpPr>
        <p:spPr>
          <a:xfrm>
            <a:off x="1059874" y="833754"/>
            <a:ext cx="4669105"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sp>
        <p:nvSpPr>
          <p:cNvPr id="100" name="文本框 99"/>
          <p:cNvSpPr txBox="1"/>
          <p:nvPr/>
        </p:nvSpPr>
        <p:spPr>
          <a:xfrm>
            <a:off x="2796541" y="450056"/>
            <a:ext cx="2258695" cy="369212"/>
          </a:xfrm>
          <a:prstGeom prst="rect">
            <a:avLst/>
          </a:prstGeom>
          <a:noFill/>
          <a:ln w="9525">
            <a:noFill/>
          </a:ln>
        </p:spPr>
        <p:txBody>
          <a:bodyPr wrap="square">
            <a:spAutoFit/>
          </a:bodyPr>
          <a:lstStyle/>
          <a:p>
            <a:pPr marL="0" indent="0" algn="l" eaLnBrk="1" fontAlgn="auto" latinLnBrk="0" hangingPunct="1"/>
            <a:r>
              <a:rPr lang="zh-CN" sz="1800" b="1">
                <a:solidFill>
                  <a:srgbClr val="0000FF"/>
                </a:solidFill>
                <a:latin typeface="微软雅黑" panose="020B0503020204020204" charset="-122"/>
                <a:ea typeface="微软雅黑" panose="020B0503020204020204" charset="-122"/>
              </a:rPr>
              <a:t>示例六、弹性势能</a:t>
            </a:r>
            <a:endParaRPr lang="zh-CN" altLang="en-US" sz="1800" b="1">
              <a:solidFill>
                <a:srgbClr val="0000FF"/>
              </a:solidFill>
              <a:latin typeface="微软雅黑" panose="020B0503020204020204" charset="-122"/>
              <a:ea typeface="微软雅黑" panose="020B0503020204020204" charset="-122"/>
            </a:endParaRPr>
          </a:p>
        </p:txBody>
      </p:sp>
      <p:pic>
        <p:nvPicPr>
          <p:cNvPr id="4" name="图片 -2147482546" descr="图片3"/>
          <p:cNvPicPr>
            <a:picLocks noChangeAspect="1"/>
          </p:cNvPicPr>
          <p:nvPr/>
        </p:nvPicPr>
        <p:blipFill>
          <a:blip r:embed="rId2"/>
          <a:stretch>
            <a:fillRect/>
          </a:stretch>
        </p:blipFill>
        <p:spPr>
          <a:xfrm>
            <a:off x="1065531" y="46470"/>
            <a:ext cx="1306195" cy="772798"/>
          </a:xfrm>
          <a:prstGeom prst="rect">
            <a:avLst/>
          </a:prstGeom>
          <a:noFill/>
          <a:ln w="9525">
            <a:noFill/>
          </a:ln>
        </p:spPr>
      </p:pic>
      <p:sp>
        <p:nvSpPr>
          <p:cNvPr id="12" name="文本框 11"/>
          <p:cNvSpPr txBox="1"/>
          <p:nvPr/>
        </p:nvSpPr>
        <p:spPr>
          <a:xfrm>
            <a:off x="327026" y="1000691"/>
            <a:ext cx="8648065" cy="3053635"/>
          </a:xfrm>
          <a:prstGeom prst="rect">
            <a:avLst/>
          </a:prstGeom>
          <a:noFill/>
          <a:ln w="9525">
            <a:noFill/>
          </a:ln>
        </p:spPr>
        <p:txBody>
          <a:bodyPr wrap="square">
            <a:spAutoFit/>
          </a:bodyPr>
          <a:lstStyle/>
          <a:p>
            <a:pPr marL="0" indent="0" algn="l" eaLnBrk="1" fontAlgn="auto" latinLnBrk="0" hangingPunct="1">
              <a:lnSpc>
                <a:spcPct val="150000"/>
              </a:lnSpc>
            </a:pPr>
            <a:r>
              <a:rPr sz="1600">
                <a:solidFill>
                  <a:srgbClr val="FF0000"/>
                </a:solidFill>
                <a:latin typeface="微软雅黑" panose="020B0503020204020204" charset="-122"/>
                <a:ea typeface="微软雅黑" panose="020B0503020204020204" charset="-122"/>
                <a:cs typeface="微软雅黑" panose="020B0503020204020204" charset="-122"/>
              </a:rPr>
              <a:t>【答案】D。</a:t>
            </a:r>
          </a:p>
          <a:p>
            <a:pPr marL="0" indent="0" algn="l" eaLnBrk="1" fontAlgn="auto" latinLnBrk="0" hangingPunct="1">
              <a:lnSpc>
                <a:spcPct val="150000"/>
              </a:lnSpc>
            </a:pPr>
            <a:r>
              <a:rPr sz="1600">
                <a:solidFill>
                  <a:srgbClr val="FF0000"/>
                </a:solidFill>
                <a:latin typeface="微软雅黑" panose="020B0503020204020204" charset="-122"/>
                <a:ea typeface="微软雅黑" panose="020B0503020204020204" charset="-122"/>
                <a:cs typeface="微软雅黑" panose="020B0503020204020204" charset="-122"/>
              </a:rPr>
              <a:t>【解析】A．由图可知，黑色圆斑B比较大，而力的大小影响力的作用效果，力越大作用效果越明显形变量越大，可知从B处落下的皮球对纸的最大压力较大，故A错误；</a:t>
            </a:r>
          </a:p>
          <a:p>
            <a:pPr marL="0" indent="0" algn="l" eaLnBrk="1" fontAlgn="auto" latinLnBrk="0" hangingPunct="1">
              <a:lnSpc>
                <a:spcPct val="150000"/>
              </a:lnSpc>
            </a:pPr>
            <a:r>
              <a:rPr sz="1600">
                <a:solidFill>
                  <a:srgbClr val="FF0000"/>
                </a:solidFill>
                <a:latin typeface="微软雅黑" panose="020B0503020204020204" charset="-122"/>
                <a:ea typeface="微软雅黑" panose="020B0503020204020204" charset="-122"/>
                <a:cs typeface="微软雅黑" panose="020B0503020204020204" charset="-122"/>
              </a:rPr>
              <a:t>BCD．皮球从不同的高度落下时，高度减小，速度变大，重力势能转化为动能；在纸上留下黑色圆斑A、B，留下圆斑说明皮球下落到纸面上时发生了弹性形变，此过程是动能转化为弹性势能，由图中两个圆斑大小可看出，圆斑大的（B）皮球转化的弹性势能较大，说明它原来所具有的重力势能大，即B所处的高度较高；可知从B处落下的皮球刚到达纸面时的速度较大，此时动能也较大，故BC错误；D正确。故选D。</a:t>
            </a:r>
          </a:p>
        </p:txBody>
      </p:sp>
    </p:spTree>
    <p:extLst>
      <p:ext uri="{BB962C8B-B14F-4D97-AF65-F5344CB8AC3E}">
        <p14:creationId xmlns:p14="http://schemas.microsoft.com/office/powerpoint/2010/main" val="2046535628"/>
      </p:ext>
    </p:extLst>
  </p:cSld>
  <p:clrMapOvr>
    <a:masterClrMapping/>
  </p:clrMapOvr>
  <p:transition spd="med" advTm="200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000" fill="hold">
                                          <p:stCondLst>
                                            <p:cond delay="0"/>
                                          </p:stCondLst>
                                        </p:cTn>
                                        <p:tgtEl>
                                          <p:spTgt spid="12">
                                            <p:txEl>
                                              <p:pRg st="0" end="0"/>
                                            </p:txEl>
                                          </p:spTgt>
                                        </p:tgtEl>
                                        <p:attrNameLst>
                                          <p:attrName>style.visibility</p:attrName>
                                        </p:attrNameLst>
                                      </p:cBhvr>
                                      <p:to>
                                        <p:strVal val="visible"/>
                                      </p:to>
                                    </p:set>
                                    <p:animEffect transition="in" filter="checkerboard(across)">
                                      <p:cBhvr>
                                        <p:cTn id="7" dur="1000"/>
                                        <p:tgtEl>
                                          <p:spTgt spid="1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000" fill="hold">
                                          <p:stCondLst>
                                            <p:cond delay="0"/>
                                          </p:stCondLst>
                                        </p:cTn>
                                        <p:tgtEl>
                                          <p:spTgt spid="12">
                                            <p:txEl>
                                              <p:pRg st="1" end="1"/>
                                            </p:txEl>
                                          </p:spTgt>
                                        </p:tgtEl>
                                        <p:attrNameLst>
                                          <p:attrName>style.visibility</p:attrName>
                                        </p:attrNameLst>
                                      </p:cBhvr>
                                      <p:to>
                                        <p:strVal val="visible"/>
                                      </p:to>
                                    </p:set>
                                    <p:animEffect transition="in" filter="checkerboard(across)">
                                      <p:cBhvr>
                                        <p:cTn id="12" dur="1000"/>
                                        <p:tgtEl>
                                          <p:spTgt spid="12">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nodeType="clickEffect">
                                  <p:stCondLst>
                                    <p:cond delay="0"/>
                                  </p:stCondLst>
                                  <p:childTnLst>
                                    <p:set>
                                      <p:cBhvr>
                                        <p:cTn id="16" dur="1000" fill="hold">
                                          <p:stCondLst>
                                            <p:cond delay="0"/>
                                          </p:stCondLst>
                                        </p:cTn>
                                        <p:tgtEl>
                                          <p:spTgt spid="12">
                                            <p:txEl>
                                              <p:pRg st="2" end="2"/>
                                            </p:txEl>
                                          </p:spTgt>
                                        </p:tgtEl>
                                        <p:attrNameLst>
                                          <p:attrName>style.visibility</p:attrName>
                                        </p:attrNameLst>
                                      </p:cBhvr>
                                      <p:to>
                                        <p:strVal val="visible"/>
                                      </p:to>
                                    </p:set>
                                    <p:animEffect transition="in" filter="checkerboard(across)">
                                      <p:cBhvr>
                                        <p:cTn id="17" dur="1000"/>
                                        <p:tgtEl>
                                          <p:spTgt spid="1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nvSpPr>
        <p:spPr>
          <a:xfrm>
            <a:off x="326807" y="300827"/>
            <a:ext cx="724521" cy="699508"/>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284119" y="342043"/>
            <a:ext cx="809896" cy="585009"/>
          </a:xfrm>
          <a:prstGeom prst="rect">
            <a:avLst/>
          </a:prstGeom>
          <a:ln w="12700">
            <a:miter lim="400000"/>
          </a:ln>
        </p:spPr>
        <p:txBody>
          <a:bodyPr wrap="squar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ts val="0"/>
              </a:spcBef>
              <a:spcAft>
                <a:spcPts val="0"/>
              </a:spcAft>
              <a:buClrTx/>
              <a:buSzTx/>
              <a:buFontTx/>
              <a:buNone/>
              <a:defRPr sz="1800">
                <a:solidFill>
                  <a:srgbClr val="000000"/>
                </a:solidFill>
              </a:defRPr>
            </a:pPr>
            <a:r>
              <a:rPr kumimoji="0" lang="en-US" altLang="zh-CN" sz="3200" b="0" i="0" u="none" strike="noStrike" kern="0" cap="none" spc="0" normalizeH="0" baseline="0" noProof="0" dirty="0" smtClean="0">
                <a:ln>
                  <a:noFill/>
                </a:ln>
                <a:solidFill>
                  <a:srgbClr val="FFFFFF"/>
                </a:solidFill>
                <a:effectLst/>
                <a:uLnTx/>
                <a:uFillTx/>
                <a:latin typeface="+mn-lt"/>
                <a:ea typeface="方正舒体" panose="02010601030101010101" pitchFamily="2" charset="-122"/>
                <a:sym typeface="微软雅黑" panose="020B0503020204020204" charset="-122"/>
              </a:rPr>
              <a:t>3</a:t>
            </a:r>
            <a:endParaRPr kumimoji="0" sz="3200" b="0" i="0" u="none" strike="noStrike" kern="0" cap="none" spc="0" normalizeH="0" baseline="0" noProof="0" dirty="0">
              <a:ln>
                <a:noFill/>
              </a:ln>
              <a:solidFill>
                <a:srgbClr val="FFFFFF"/>
              </a:solidFill>
              <a:effectLst/>
              <a:uLnTx/>
              <a:uFillTx/>
              <a:latin typeface="+mn-lt"/>
              <a:ea typeface="方正舒体" panose="02010601030101010101" pitchFamily="2" charset="-122"/>
              <a:sym typeface="微软雅黑" panose="020B0503020204020204" charset="-122"/>
            </a:endParaRPr>
          </a:p>
        </p:txBody>
      </p:sp>
      <p:cxnSp>
        <p:nvCxnSpPr>
          <p:cNvPr id="8" name="直接连接符 7"/>
          <p:cNvCxnSpPr/>
          <p:nvPr/>
        </p:nvCxnSpPr>
        <p:spPr>
          <a:xfrm>
            <a:off x="1059874" y="833754"/>
            <a:ext cx="4669105"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sp>
        <p:nvSpPr>
          <p:cNvPr id="100" name="文本框 99"/>
          <p:cNvSpPr txBox="1"/>
          <p:nvPr/>
        </p:nvSpPr>
        <p:spPr>
          <a:xfrm>
            <a:off x="2796541" y="450056"/>
            <a:ext cx="3174365" cy="369212"/>
          </a:xfrm>
          <a:prstGeom prst="rect">
            <a:avLst/>
          </a:prstGeom>
          <a:noFill/>
          <a:ln w="9525">
            <a:noFill/>
          </a:ln>
        </p:spPr>
        <p:txBody>
          <a:bodyPr wrap="square">
            <a:spAutoFit/>
          </a:bodyPr>
          <a:lstStyle/>
          <a:p>
            <a:pPr marL="0" indent="0" algn="l" eaLnBrk="1" fontAlgn="auto" latinLnBrk="0" hangingPunct="1"/>
            <a:r>
              <a:rPr lang="zh-CN" sz="1800" b="1">
                <a:solidFill>
                  <a:srgbClr val="0000FF"/>
                </a:solidFill>
                <a:latin typeface="微软雅黑" panose="020B0503020204020204" charset="-122"/>
                <a:ea typeface="微软雅黑" panose="020B0503020204020204" charset="-122"/>
              </a:rPr>
              <a:t>示例七、动能与势能实验探究</a:t>
            </a:r>
            <a:endParaRPr lang="zh-CN" altLang="en-US" sz="1800" b="1">
              <a:solidFill>
                <a:srgbClr val="0000FF"/>
              </a:solidFill>
              <a:latin typeface="微软雅黑" panose="020B0503020204020204" charset="-122"/>
              <a:ea typeface="微软雅黑" panose="020B0503020204020204" charset="-122"/>
            </a:endParaRPr>
          </a:p>
        </p:txBody>
      </p:sp>
      <p:pic>
        <p:nvPicPr>
          <p:cNvPr id="4" name="图片 -2147482546" descr="图片3"/>
          <p:cNvPicPr>
            <a:picLocks noChangeAspect="1"/>
          </p:cNvPicPr>
          <p:nvPr/>
        </p:nvPicPr>
        <p:blipFill>
          <a:blip r:embed="rId2"/>
          <a:stretch>
            <a:fillRect/>
          </a:stretch>
        </p:blipFill>
        <p:spPr>
          <a:xfrm>
            <a:off x="1065531" y="46470"/>
            <a:ext cx="1306195" cy="772798"/>
          </a:xfrm>
          <a:prstGeom prst="rect">
            <a:avLst/>
          </a:prstGeom>
          <a:noFill/>
          <a:ln w="9525">
            <a:noFill/>
          </a:ln>
        </p:spPr>
      </p:pic>
      <p:sp>
        <p:nvSpPr>
          <p:cNvPr id="12" name="文本框 11"/>
          <p:cNvSpPr txBox="1"/>
          <p:nvPr/>
        </p:nvSpPr>
        <p:spPr>
          <a:xfrm>
            <a:off x="248286" y="1000691"/>
            <a:ext cx="8648065" cy="4164453"/>
          </a:xfrm>
          <a:prstGeom prst="rect">
            <a:avLst/>
          </a:prstGeom>
          <a:noFill/>
          <a:ln w="9525">
            <a:noFill/>
          </a:ln>
        </p:spPr>
        <p:txBody>
          <a:bodyPr wrap="square">
            <a:spAutoFit/>
          </a:bodyPr>
          <a:lstStyle/>
          <a:p>
            <a:pPr marL="0" indent="0" algn="l" eaLnBrk="1" fontAlgn="auto" latinLnBrk="0" hangingPunct="1">
              <a:lnSpc>
                <a:spcPct val="150000"/>
              </a:lnSpc>
            </a:pPr>
            <a:r>
              <a:rPr sz="1600" b="1">
                <a:solidFill>
                  <a:srgbClr val="000000"/>
                </a:solidFill>
                <a:latin typeface="微软雅黑" panose="020B0503020204020204" charset="-122"/>
                <a:ea typeface="微软雅黑" panose="020B0503020204020204" charset="-122"/>
                <a:cs typeface="微软雅黑" panose="020B0503020204020204" charset="-122"/>
              </a:rPr>
              <a:t>（2019·湖州）</a:t>
            </a:r>
            <a:r>
              <a:rPr sz="1600">
                <a:solidFill>
                  <a:srgbClr val="000000"/>
                </a:solidFill>
                <a:latin typeface="微软雅黑" panose="020B0503020204020204" charset="-122"/>
                <a:ea typeface="微软雅黑" panose="020B0503020204020204" charset="-122"/>
                <a:cs typeface="微软雅黑" panose="020B0503020204020204" charset="-122"/>
              </a:rPr>
              <a:t>打网球已成为我国青少年喜欢的体育运动项目，如图甲为快速飞行的网球遇到迎面而来的球拍时的三个瞬间，图乙为用频闪相机拍摄的网球离开球拍后在空中飞行过程的照片。</a:t>
            </a:r>
          </a:p>
          <a:p>
            <a:pPr marL="0" indent="0" algn="l" eaLnBrk="1" fontAlgn="auto" latinLnBrk="0" hangingPunct="1">
              <a:lnSpc>
                <a:spcPct val="150000"/>
              </a:lnSpc>
            </a:pPr>
            <a:r>
              <a:rPr sz="1600">
                <a:solidFill>
                  <a:srgbClr val="000000"/>
                </a:solidFill>
                <a:latin typeface="微软雅黑" panose="020B0503020204020204" charset="-122"/>
                <a:ea typeface="微软雅黑" panose="020B0503020204020204" charset="-122"/>
                <a:cs typeface="微软雅黑" panose="020B0503020204020204" charset="-122"/>
              </a:rPr>
              <a:t>（1）网球遇到球拍时，球和球拍都变形了，这说明______（写两点）。</a:t>
            </a:r>
          </a:p>
          <a:p>
            <a:pPr marL="0" indent="0" algn="l" eaLnBrk="1" fontAlgn="auto" latinLnBrk="0" hangingPunct="1">
              <a:lnSpc>
                <a:spcPct val="150000"/>
              </a:lnSpc>
            </a:pPr>
            <a:r>
              <a:rPr sz="1600">
                <a:solidFill>
                  <a:srgbClr val="000000"/>
                </a:solidFill>
                <a:latin typeface="微软雅黑" panose="020B0503020204020204" charset="-122"/>
                <a:ea typeface="微软雅黑" panose="020B0503020204020204" charset="-122"/>
                <a:cs typeface="微软雅黑" panose="020B0503020204020204" charset="-122"/>
              </a:rPr>
              <a:t>（2）球遇到球拍后的某一瞬间，网球的速度刚好变为零，则该瞬间网球所受的力是否平衡？______</a:t>
            </a:r>
          </a:p>
          <a:p>
            <a:pPr marL="0" indent="0" algn="l" eaLnBrk="1" fontAlgn="auto" latinLnBrk="0" hangingPunct="1">
              <a:lnSpc>
                <a:spcPct val="150000"/>
              </a:lnSpc>
            </a:pPr>
            <a:r>
              <a:rPr sz="1600">
                <a:solidFill>
                  <a:srgbClr val="000000"/>
                </a:solidFill>
                <a:latin typeface="微软雅黑" panose="020B0503020204020204" charset="-122"/>
                <a:ea typeface="微软雅黑" panose="020B0503020204020204" charset="-122"/>
                <a:cs typeface="微软雅黑" panose="020B0503020204020204" charset="-122"/>
              </a:rPr>
              <a:t>（3）网球表面比较粗糙，在空中飞行时所受空气阻力不可忽略。图乙中，网球从A点经过最高点B飞行到C点的过程中，下列说法正确的是______（选填序号）。</a:t>
            </a:r>
          </a:p>
          <a:p>
            <a:pPr marL="0" indent="0" algn="l" eaLnBrk="1" fontAlgn="auto" latinLnBrk="0" hangingPunct="1">
              <a:lnSpc>
                <a:spcPct val="150000"/>
              </a:lnSpc>
            </a:pPr>
            <a:r>
              <a:rPr sz="1600">
                <a:solidFill>
                  <a:srgbClr val="000000"/>
                </a:solidFill>
                <a:latin typeface="微软雅黑" panose="020B0503020204020204" charset="-122"/>
                <a:ea typeface="微软雅黑" panose="020B0503020204020204" charset="-122"/>
                <a:cs typeface="微软雅黑" panose="020B0503020204020204" charset="-122"/>
              </a:rPr>
              <a:t>①在A、B、C三点，网球在A点机械能最大</a:t>
            </a:r>
          </a:p>
          <a:p>
            <a:pPr marL="0" indent="0" algn="l" eaLnBrk="1" fontAlgn="auto" latinLnBrk="0" hangingPunct="1">
              <a:lnSpc>
                <a:spcPct val="150000"/>
              </a:lnSpc>
            </a:pPr>
            <a:r>
              <a:rPr sz="1600">
                <a:solidFill>
                  <a:srgbClr val="000000"/>
                </a:solidFill>
                <a:latin typeface="微软雅黑" panose="020B0503020204020204" charset="-122"/>
                <a:ea typeface="微软雅黑" panose="020B0503020204020204" charset="-122"/>
                <a:cs typeface="微软雅黑" panose="020B0503020204020204" charset="-122"/>
              </a:rPr>
              <a:t>②位于最高点B时，网球的动能为零</a:t>
            </a:r>
          </a:p>
          <a:p>
            <a:pPr marL="0" indent="0" algn="l" eaLnBrk="1" fontAlgn="auto" latinLnBrk="0" hangingPunct="1">
              <a:lnSpc>
                <a:spcPct val="150000"/>
              </a:lnSpc>
            </a:pPr>
            <a:r>
              <a:rPr sz="1600">
                <a:solidFill>
                  <a:srgbClr val="000000"/>
                </a:solidFill>
                <a:latin typeface="微软雅黑" panose="020B0503020204020204" charset="-122"/>
                <a:ea typeface="微软雅黑" panose="020B0503020204020204" charset="-122"/>
                <a:cs typeface="微软雅黑" panose="020B0503020204020204" charset="-122"/>
              </a:rPr>
              <a:t>③在该飞行过程中，网球的势能先增大后减小</a:t>
            </a:r>
          </a:p>
        </p:txBody>
      </p:sp>
      <p:pic>
        <p:nvPicPr>
          <p:cNvPr id="2" name="图片 -2147481648" descr="wps17"/>
          <p:cNvPicPr>
            <a:picLocks noChangeAspect="1"/>
          </p:cNvPicPr>
          <p:nvPr/>
        </p:nvPicPr>
        <p:blipFill>
          <a:blip r:embed="rId3"/>
          <a:stretch>
            <a:fillRect/>
          </a:stretch>
        </p:blipFill>
        <p:spPr>
          <a:xfrm>
            <a:off x="4937126" y="3986212"/>
            <a:ext cx="3592195" cy="1178931"/>
          </a:xfrm>
          <a:prstGeom prst="rect">
            <a:avLst/>
          </a:prstGeom>
          <a:noFill/>
          <a:ln w="9525">
            <a:noFill/>
          </a:ln>
        </p:spPr>
      </p:pic>
    </p:spTree>
    <p:extLst>
      <p:ext uri="{BB962C8B-B14F-4D97-AF65-F5344CB8AC3E}">
        <p14:creationId xmlns:p14="http://schemas.microsoft.com/office/powerpoint/2010/main" val="2154993894"/>
      </p:ext>
    </p:extLst>
  </p:cSld>
  <p:clrMapOvr>
    <a:masterClrMapping/>
  </p:clrMapOvr>
  <p:transition spd="med" advTm="2000"/>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nvSpPr>
        <p:spPr>
          <a:xfrm>
            <a:off x="326807" y="300827"/>
            <a:ext cx="724521" cy="699508"/>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284119" y="342043"/>
            <a:ext cx="809896" cy="585009"/>
          </a:xfrm>
          <a:prstGeom prst="rect">
            <a:avLst/>
          </a:prstGeom>
          <a:ln w="12700">
            <a:miter lim="400000"/>
          </a:ln>
        </p:spPr>
        <p:txBody>
          <a:bodyPr wrap="squar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ts val="0"/>
              </a:spcBef>
              <a:spcAft>
                <a:spcPts val="0"/>
              </a:spcAft>
              <a:buClrTx/>
              <a:buSzTx/>
              <a:buFontTx/>
              <a:buNone/>
              <a:defRPr sz="1800">
                <a:solidFill>
                  <a:srgbClr val="000000"/>
                </a:solidFill>
              </a:defRPr>
            </a:pPr>
            <a:r>
              <a:rPr kumimoji="0" lang="en-US" altLang="zh-CN" sz="3200" b="0" i="0" u="none" strike="noStrike" kern="0" cap="none" spc="0" normalizeH="0" baseline="0" noProof="0" dirty="0" smtClean="0">
                <a:ln>
                  <a:noFill/>
                </a:ln>
                <a:solidFill>
                  <a:srgbClr val="FFFFFF"/>
                </a:solidFill>
                <a:effectLst/>
                <a:uLnTx/>
                <a:uFillTx/>
                <a:latin typeface="+mn-lt"/>
                <a:ea typeface="方正舒体" panose="02010601030101010101" pitchFamily="2" charset="-122"/>
                <a:sym typeface="微软雅黑" panose="020B0503020204020204" charset="-122"/>
              </a:rPr>
              <a:t>3</a:t>
            </a:r>
            <a:endParaRPr kumimoji="0" sz="3200" b="0" i="0" u="none" strike="noStrike" kern="0" cap="none" spc="0" normalizeH="0" baseline="0" noProof="0" dirty="0">
              <a:ln>
                <a:noFill/>
              </a:ln>
              <a:solidFill>
                <a:srgbClr val="FFFFFF"/>
              </a:solidFill>
              <a:effectLst/>
              <a:uLnTx/>
              <a:uFillTx/>
              <a:latin typeface="+mn-lt"/>
              <a:ea typeface="方正舒体" panose="02010601030101010101" pitchFamily="2" charset="-122"/>
              <a:sym typeface="微软雅黑" panose="020B0503020204020204" charset="-122"/>
            </a:endParaRPr>
          </a:p>
        </p:txBody>
      </p:sp>
      <p:cxnSp>
        <p:nvCxnSpPr>
          <p:cNvPr id="8" name="直接连接符 7"/>
          <p:cNvCxnSpPr/>
          <p:nvPr/>
        </p:nvCxnSpPr>
        <p:spPr>
          <a:xfrm>
            <a:off x="1059874" y="833754"/>
            <a:ext cx="4669105"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sp>
        <p:nvSpPr>
          <p:cNvPr id="100" name="文本框 99"/>
          <p:cNvSpPr txBox="1"/>
          <p:nvPr/>
        </p:nvSpPr>
        <p:spPr>
          <a:xfrm>
            <a:off x="2796540" y="450056"/>
            <a:ext cx="3247390" cy="369212"/>
          </a:xfrm>
          <a:prstGeom prst="rect">
            <a:avLst/>
          </a:prstGeom>
          <a:noFill/>
          <a:ln w="9525">
            <a:noFill/>
          </a:ln>
        </p:spPr>
        <p:txBody>
          <a:bodyPr wrap="square">
            <a:spAutoFit/>
          </a:bodyPr>
          <a:lstStyle/>
          <a:p>
            <a:pPr marL="0" indent="0" algn="l" eaLnBrk="1" fontAlgn="auto" latinLnBrk="0" hangingPunct="1"/>
            <a:r>
              <a:rPr lang="zh-CN" sz="1800" b="1">
                <a:solidFill>
                  <a:srgbClr val="0000FF"/>
                </a:solidFill>
                <a:latin typeface="微软雅黑" panose="020B0503020204020204" charset="-122"/>
                <a:ea typeface="微软雅黑" panose="020B0503020204020204" charset="-122"/>
              </a:rPr>
              <a:t>示例七、动能与势能实验探究</a:t>
            </a:r>
            <a:endParaRPr lang="zh-CN" altLang="en-US" sz="1800" b="1">
              <a:solidFill>
                <a:srgbClr val="0000FF"/>
              </a:solidFill>
              <a:latin typeface="微软雅黑" panose="020B0503020204020204" charset="-122"/>
              <a:ea typeface="微软雅黑" panose="020B0503020204020204" charset="-122"/>
            </a:endParaRPr>
          </a:p>
        </p:txBody>
      </p:sp>
      <p:pic>
        <p:nvPicPr>
          <p:cNvPr id="4" name="图片 -2147482546" descr="图片3"/>
          <p:cNvPicPr>
            <a:picLocks noChangeAspect="1"/>
          </p:cNvPicPr>
          <p:nvPr/>
        </p:nvPicPr>
        <p:blipFill>
          <a:blip r:embed="rId2"/>
          <a:stretch>
            <a:fillRect/>
          </a:stretch>
        </p:blipFill>
        <p:spPr>
          <a:xfrm>
            <a:off x="1065531" y="46470"/>
            <a:ext cx="1306195" cy="772798"/>
          </a:xfrm>
          <a:prstGeom prst="rect">
            <a:avLst/>
          </a:prstGeom>
          <a:noFill/>
          <a:ln w="9525">
            <a:noFill/>
          </a:ln>
        </p:spPr>
      </p:pic>
      <p:sp>
        <p:nvSpPr>
          <p:cNvPr id="12" name="文本框 11"/>
          <p:cNvSpPr txBox="1"/>
          <p:nvPr/>
        </p:nvSpPr>
        <p:spPr>
          <a:xfrm>
            <a:off x="327026" y="1000691"/>
            <a:ext cx="8648065" cy="3046988"/>
          </a:xfrm>
          <a:prstGeom prst="rect">
            <a:avLst/>
          </a:prstGeom>
          <a:noFill/>
          <a:ln w="9525">
            <a:noFill/>
          </a:ln>
        </p:spPr>
        <p:txBody>
          <a:bodyPr wrap="square">
            <a:spAutoFit/>
          </a:bodyPr>
          <a:lstStyle/>
          <a:p>
            <a:pPr marL="0" indent="0" algn="l" eaLnBrk="1" fontAlgn="auto" latinLnBrk="0" hangingPunct="1">
              <a:lnSpc>
                <a:spcPct val="150000"/>
              </a:lnSpc>
            </a:pPr>
            <a:r>
              <a:rPr sz="1600">
                <a:solidFill>
                  <a:srgbClr val="FF0000"/>
                </a:solidFill>
                <a:latin typeface="微软雅黑" panose="020B0503020204020204" charset="-122"/>
                <a:ea typeface="微软雅黑" panose="020B0503020204020204" charset="-122"/>
                <a:cs typeface="微软雅黑" panose="020B0503020204020204" charset="-122"/>
              </a:rPr>
              <a:t>【解析】（1）球撞到球拍上，球拍发生了形变；说明：力能改变物体的运动状态；同时球的运动方向也发生了变化，说明球也受到了球拍的力；说明：力的作用是相互的；</a:t>
            </a:r>
          </a:p>
          <a:p>
            <a:pPr marL="0" indent="0" algn="l" eaLnBrk="1" fontAlgn="auto" latinLnBrk="0" hangingPunct="1">
              <a:lnSpc>
                <a:spcPct val="150000"/>
              </a:lnSpc>
            </a:pPr>
            <a:r>
              <a:rPr sz="1600">
                <a:solidFill>
                  <a:srgbClr val="FF0000"/>
                </a:solidFill>
                <a:latin typeface="微软雅黑" panose="020B0503020204020204" charset="-122"/>
                <a:ea typeface="微软雅黑" panose="020B0503020204020204" charset="-122"/>
                <a:cs typeface="微软雅黑" panose="020B0503020204020204" charset="-122"/>
              </a:rPr>
              <a:t>（2）物体受力平衡时运动状态不发生改变；物体速度某个瞬间为零并能说明物体就受力平衡，小球速度为零下一瞬间将反向运动，说明小球不是出于平衡状态。所以该瞬间小球受力不平衡。</a:t>
            </a:r>
          </a:p>
          <a:p>
            <a:pPr marL="0" indent="0" algn="l" eaLnBrk="1" fontAlgn="auto" latinLnBrk="0" hangingPunct="1">
              <a:lnSpc>
                <a:spcPct val="150000"/>
              </a:lnSpc>
            </a:pPr>
            <a:r>
              <a:rPr sz="1600">
                <a:solidFill>
                  <a:srgbClr val="FF0000"/>
                </a:solidFill>
                <a:latin typeface="微软雅黑" panose="020B0503020204020204" charset="-122"/>
                <a:ea typeface="微软雅黑" panose="020B0503020204020204" charset="-122"/>
                <a:cs typeface="微软雅黑" panose="020B0503020204020204" charset="-122"/>
              </a:rPr>
              <a:t>（3）网球飞行过程中高度先增大再减少，所以小球的重力势能先增大再减小，而过小球离开球拍后它的弹性势能是不变的，所以势能先增大后减小。</a:t>
            </a:r>
          </a:p>
          <a:p>
            <a:pPr marL="0" indent="0" algn="l" eaLnBrk="1" fontAlgn="auto" latinLnBrk="0" hangingPunct="1">
              <a:lnSpc>
                <a:spcPct val="150000"/>
              </a:lnSpc>
            </a:pPr>
            <a:r>
              <a:rPr sz="1600">
                <a:solidFill>
                  <a:srgbClr val="FF0000"/>
                </a:solidFill>
                <a:latin typeface="微软雅黑" panose="020B0503020204020204" charset="-122"/>
                <a:ea typeface="微软雅黑" panose="020B0503020204020204" charset="-122"/>
                <a:cs typeface="微软雅黑" panose="020B0503020204020204" charset="-122"/>
              </a:rPr>
              <a:t>故答案是：（1）力使物体发生形变，力的作用是相互的；（2）否；（3）①③。</a:t>
            </a:r>
          </a:p>
        </p:txBody>
      </p:sp>
    </p:spTree>
    <p:extLst>
      <p:ext uri="{BB962C8B-B14F-4D97-AF65-F5344CB8AC3E}">
        <p14:creationId xmlns:p14="http://schemas.microsoft.com/office/powerpoint/2010/main" val="330322884"/>
      </p:ext>
    </p:extLst>
  </p:cSld>
  <p:clrMapOvr>
    <a:masterClrMapping/>
  </p:clrMapOvr>
  <p:transition spd="med" advTm="200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000" fill="hold">
                                          <p:stCondLst>
                                            <p:cond delay="0"/>
                                          </p:stCondLst>
                                        </p:cTn>
                                        <p:tgtEl>
                                          <p:spTgt spid="12">
                                            <p:txEl>
                                              <p:pRg st="0" end="0"/>
                                            </p:txEl>
                                          </p:spTgt>
                                        </p:tgtEl>
                                        <p:attrNameLst>
                                          <p:attrName>style.visibility</p:attrName>
                                        </p:attrNameLst>
                                      </p:cBhvr>
                                      <p:to>
                                        <p:strVal val="visible"/>
                                      </p:to>
                                    </p:set>
                                    <p:animEffect transition="in" filter="checkerboard(across)">
                                      <p:cBhvr>
                                        <p:cTn id="7" dur="1000"/>
                                        <p:tgtEl>
                                          <p:spTgt spid="1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000" fill="hold">
                                          <p:stCondLst>
                                            <p:cond delay="0"/>
                                          </p:stCondLst>
                                        </p:cTn>
                                        <p:tgtEl>
                                          <p:spTgt spid="12">
                                            <p:txEl>
                                              <p:pRg st="1" end="1"/>
                                            </p:txEl>
                                          </p:spTgt>
                                        </p:tgtEl>
                                        <p:attrNameLst>
                                          <p:attrName>style.visibility</p:attrName>
                                        </p:attrNameLst>
                                      </p:cBhvr>
                                      <p:to>
                                        <p:strVal val="visible"/>
                                      </p:to>
                                    </p:set>
                                    <p:animEffect transition="in" filter="checkerboard(across)">
                                      <p:cBhvr>
                                        <p:cTn id="12" dur="1000"/>
                                        <p:tgtEl>
                                          <p:spTgt spid="12">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nodeType="clickEffect">
                                  <p:stCondLst>
                                    <p:cond delay="0"/>
                                  </p:stCondLst>
                                  <p:childTnLst>
                                    <p:set>
                                      <p:cBhvr>
                                        <p:cTn id="16" dur="1000" fill="hold">
                                          <p:stCondLst>
                                            <p:cond delay="0"/>
                                          </p:stCondLst>
                                        </p:cTn>
                                        <p:tgtEl>
                                          <p:spTgt spid="12">
                                            <p:txEl>
                                              <p:pRg st="2" end="2"/>
                                            </p:txEl>
                                          </p:spTgt>
                                        </p:tgtEl>
                                        <p:attrNameLst>
                                          <p:attrName>style.visibility</p:attrName>
                                        </p:attrNameLst>
                                      </p:cBhvr>
                                      <p:to>
                                        <p:strVal val="visible"/>
                                      </p:to>
                                    </p:set>
                                    <p:animEffect transition="in" filter="checkerboard(across)">
                                      <p:cBhvr>
                                        <p:cTn id="17" dur="1000"/>
                                        <p:tgtEl>
                                          <p:spTgt spid="12">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5" presetClass="entr" presetSubtype="10" fill="hold" nodeType="clickEffect">
                                  <p:stCondLst>
                                    <p:cond delay="0"/>
                                  </p:stCondLst>
                                  <p:childTnLst>
                                    <p:set>
                                      <p:cBhvr>
                                        <p:cTn id="21" dur="1000" fill="hold">
                                          <p:stCondLst>
                                            <p:cond delay="0"/>
                                          </p:stCondLst>
                                        </p:cTn>
                                        <p:tgtEl>
                                          <p:spTgt spid="12">
                                            <p:txEl>
                                              <p:pRg st="3" end="3"/>
                                            </p:txEl>
                                          </p:spTgt>
                                        </p:tgtEl>
                                        <p:attrNameLst>
                                          <p:attrName>style.visibility</p:attrName>
                                        </p:attrNameLst>
                                      </p:cBhvr>
                                      <p:to>
                                        <p:strVal val="visible"/>
                                      </p:to>
                                    </p:set>
                                    <p:animEffect transition="in" filter="checkerboard(across)">
                                      <p:cBhvr>
                                        <p:cTn id="22" dur="1000"/>
                                        <p:tgtEl>
                                          <p:spTgt spid="1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nvSpPr>
        <p:spPr>
          <a:xfrm>
            <a:off x="326807" y="300827"/>
            <a:ext cx="724521" cy="699508"/>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284119" y="342043"/>
            <a:ext cx="809896" cy="585009"/>
          </a:xfrm>
          <a:prstGeom prst="rect">
            <a:avLst/>
          </a:prstGeom>
          <a:ln w="12700">
            <a:miter lim="400000"/>
          </a:ln>
        </p:spPr>
        <p:txBody>
          <a:bodyPr wrap="squar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ts val="0"/>
              </a:spcBef>
              <a:spcAft>
                <a:spcPts val="0"/>
              </a:spcAft>
              <a:buClrTx/>
              <a:buSzTx/>
              <a:buFontTx/>
              <a:buNone/>
              <a:defRPr sz="1800">
                <a:solidFill>
                  <a:srgbClr val="000000"/>
                </a:solidFill>
              </a:defRPr>
            </a:pPr>
            <a:r>
              <a:rPr kumimoji="0" lang="en-US" altLang="zh-CN" sz="3200" b="0" i="0" u="none" strike="noStrike" kern="0" cap="none" spc="0" normalizeH="0" baseline="0" noProof="0" dirty="0" smtClean="0">
                <a:ln>
                  <a:noFill/>
                </a:ln>
                <a:solidFill>
                  <a:srgbClr val="FFFFFF"/>
                </a:solidFill>
                <a:effectLst/>
                <a:uLnTx/>
                <a:uFillTx/>
                <a:latin typeface="+mn-lt"/>
                <a:ea typeface="方正舒体" panose="02010601030101010101" pitchFamily="2" charset="-122"/>
                <a:sym typeface="微软雅黑" panose="020B0503020204020204" charset="-122"/>
              </a:rPr>
              <a:t>3</a:t>
            </a:r>
            <a:endParaRPr kumimoji="0" sz="3200" b="0" i="0" u="none" strike="noStrike" kern="0" cap="none" spc="0" normalizeH="0" baseline="0" noProof="0" dirty="0">
              <a:ln>
                <a:noFill/>
              </a:ln>
              <a:solidFill>
                <a:srgbClr val="FFFFFF"/>
              </a:solidFill>
              <a:effectLst/>
              <a:uLnTx/>
              <a:uFillTx/>
              <a:latin typeface="+mn-lt"/>
              <a:ea typeface="方正舒体" panose="02010601030101010101" pitchFamily="2" charset="-122"/>
              <a:sym typeface="微软雅黑" panose="020B0503020204020204" charset="-122"/>
            </a:endParaRPr>
          </a:p>
        </p:txBody>
      </p:sp>
      <p:cxnSp>
        <p:nvCxnSpPr>
          <p:cNvPr id="8" name="直接连接符 7"/>
          <p:cNvCxnSpPr/>
          <p:nvPr/>
        </p:nvCxnSpPr>
        <p:spPr>
          <a:xfrm>
            <a:off x="1059874" y="833754"/>
            <a:ext cx="4669105"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sp>
        <p:nvSpPr>
          <p:cNvPr id="100" name="文本框 99"/>
          <p:cNvSpPr txBox="1"/>
          <p:nvPr/>
        </p:nvSpPr>
        <p:spPr>
          <a:xfrm>
            <a:off x="2796541" y="450056"/>
            <a:ext cx="3174365" cy="369212"/>
          </a:xfrm>
          <a:prstGeom prst="rect">
            <a:avLst/>
          </a:prstGeom>
          <a:noFill/>
          <a:ln w="9525">
            <a:noFill/>
          </a:ln>
        </p:spPr>
        <p:txBody>
          <a:bodyPr wrap="square">
            <a:spAutoFit/>
          </a:bodyPr>
          <a:lstStyle/>
          <a:p>
            <a:pPr marL="0" indent="0" algn="l" eaLnBrk="1" fontAlgn="auto" latinLnBrk="0" hangingPunct="1"/>
            <a:r>
              <a:rPr lang="zh-CN" sz="1800" b="1">
                <a:solidFill>
                  <a:srgbClr val="0000FF"/>
                </a:solidFill>
                <a:latin typeface="微软雅黑" panose="020B0503020204020204" charset="-122"/>
                <a:ea typeface="微软雅黑" panose="020B0503020204020204" charset="-122"/>
              </a:rPr>
              <a:t>示例八、机械能转化与守恒</a:t>
            </a:r>
            <a:endParaRPr lang="zh-CN" altLang="en-US" sz="1800" b="1">
              <a:solidFill>
                <a:srgbClr val="0000FF"/>
              </a:solidFill>
              <a:latin typeface="微软雅黑" panose="020B0503020204020204" charset="-122"/>
              <a:ea typeface="微软雅黑" panose="020B0503020204020204" charset="-122"/>
            </a:endParaRPr>
          </a:p>
        </p:txBody>
      </p:sp>
      <p:pic>
        <p:nvPicPr>
          <p:cNvPr id="4" name="图片 -2147482546" descr="图片3"/>
          <p:cNvPicPr>
            <a:picLocks noChangeAspect="1"/>
          </p:cNvPicPr>
          <p:nvPr/>
        </p:nvPicPr>
        <p:blipFill>
          <a:blip r:embed="rId2"/>
          <a:stretch>
            <a:fillRect/>
          </a:stretch>
        </p:blipFill>
        <p:spPr>
          <a:xfrm>
            <a:off x="1065531" y="46470"/>
            <a:ext cx="1306195" cy="772798"/>
          </a:xfrm>
          <a:prstGeom prst="rect">
            <a:avLst/>
          </a:prstGeom>
          <a:noFill/>
          <a:ln w="9525">
            <a:noFill/>
          </a:ln>
        </p:spPr>
      </p:pic>
      <p:sp>
        <p:nvSpPr>
          <p:cNvPr id="12" name="文本框 11"/>
          <p:cNvSpPr txBox="1"/>
          <p:nvPr/>
        </p:nvSpPr>
        <p:spPr>
          <a:xfrm>
            <a:off x="248286" y="1000691"/>
            <a:ext cx="8648065" cy="1757575"/>
          </a:xfrm>
          <a:prstGeom prst="rect">
            <a:avLst/>
          </a:prstGeom>
          <a:noFill/>
          <a:ln w="9525">
            <a:noFill/>
          </a:ln>
        </p:spPr>
        <p:txBody>
          <a:bodyPr wrap="square">
            <a:spAutoFit/>
          </a:bodyPr>
          <a:lstStyle/>
          <a:p>
            <a:pPr marL="0" indent="0" algn="l" eaLnBrk="1" fontAlgn="auto" latinLnBrk="0" hangingPunct="1">
              <a:lnSpc>
                <a:spcPct val="150000"/>
              </a:lnSpc>
            </a:pPr>
            <a:r>
              <a:rPr sz="1800" b="1">
                <a:solidFill>
                  <a:srgbClr val="000000"/>
                </a:solidFill>
                <a:latin typeface="微软雅黑" panose="020B0503020204020204" charset="-122"/>
                <a:ea typeface="微软雅黑" panose="020B0503020204020204" charset="-122"/>
                <a:cs typeface="微软雅黑" panose="020B0503020204020204" charset="-122"/>
              </a:rPr>
              <a:t>（2020·新疆）</a:t>
            </a:r>
            <a:r>
              <a:rPr sz="1800">
                <a:solidFill>
                  <a:srgbClr val="000000"/>
                </a:solidFill>
                <a:latin typeface="微软雅黑" panose="020B0503020204020204" charset="-122"/>
                <a:ea typeface="微软雅黑" panose="020B0503020204020204" charset="-122"/>
                <a:cs typeface="微软雅黑" panose="020B0503020204020204" charset="-122"/>
              </a:rPr>
              <a:t>羽毛球比赛中，空中飞行的羽毛球先后经过A、B两点时的动能相等，相比A点，羽毛球在B点时（　　）。</a:t>
            </a:r>
          </a:p>
          <a:p>
            <a:pPr marL="0" indent="0" algn="l" eaLnBrk="1" fontAlgn="auto" latinLnBrk="0" hangingPunct="1">
              <a:lnSpc>
                <a:spcPct val="150000"/>
              </a:lnSpc>
            </a:pPr>
            <a:r>
              <a:rPr sz="1800">
                <a:solidFill>
                  <a:srgbClr val="000000"/>
                </a:solidFill>
                <a:latin typeface="微软雅黑" panose="020B0503020204020204" charset="-122"/>
                <a:ea typeface="微软雅黑" panose="020B0503020204020204" charset="-122"/>
                <a:cs typeface="微软雅黑" panose="020B0503020204020204" charset="-122"/>
              </a:rPr>
              <a:t>A. 机械能较小，重力势能较大	B. 机械能较大，重力势能较大</a:t>
            </a:r>
          </a:p>
          <a:p>
            <a:pPr marL="0" indent="0" algn="l" eaLnBrk="1" fontAlgn="auto" latinLnBrk="0" hangingPunct="1">
              <a:lnSpc>
                <a:spcPct val="150000"/>
              </a:lnSpc>
            </a:pPr>
            <a:r>
              <a:rPr sz="1800">
                <a:solidFill>
                  <a:srgbClr val="000000"/>
                </a:solidFill>
                <a:latin typeface="微软雅黑" panose="020B0503020204020204" charset="-122"/>
                <a:ea typeface="微软雅黑" panose="020B0503020204020204" charset="-122"/>
                <a:cs typeface="微软雅黑" panose="020B0503020204020204" charset="-122"/>
              </a:rPr>
              <a:t>C. 机械能较小，重力势能较小	D. 机械能较大，重力势能较小</a:t>
            </a:r>
          </a:p>
        </p:txBody>
      </p:sp>
    </p:spTree>
    <p:extLst>
      <p:ext uri="{BB962C8B-B14F-4D97-AF65-F5344CB8AC3E}">
        <p14:creationId xmlns:p14="http://schemas.microsoft.com/office/powerpoint/2010/main" val="2035304563"/>
      </p:ext>
    </p:extLst>
  </p:cSld>
  <p:clrMapOvr>
    <a:masterClrMapping/>
  </p:clrMapOvr>
  <p:transition spd="med" advTm="200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000" fill="hold">
                                          <p:stCondLst>
                                            <p:cond delay="0"/>
                                          </p:stCondLst>
                                        </p:cTn>
                                        <p:tgtEl>
                                          <p:spTgt spid="12"/>
                                        </p:tgtEl>
                                        <p:attrNameLst>
                                          <p:attrName>style.visibility</p:attrName>
                                        </p:attrNameLst>
                                      </p:cBhvr>
                                      <p:to>
                                        <p:strVal val="visible"/>
                                      </p:to>
                                    </p:set>
                                    <p:animEffect transition="in" filter="checkerboard(across)">
                                      <p:cBhvr>
                                        <p:cTn id="7" dur="1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nvSpPr>
        <p:spPr>
          <a:xfrm>
            <a:off x="326807" y="300827"/>
            <a:ext cx="724521" cy="699508"/>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284119" y="342043"/>
            <a:ext cx="809896" cy="585009"/>
          </a:xfrm>
          <a:prstGeom prst="rect">
            <a:avLst/>
          </a:prstGeom>
          <a:ln w="12700">
            <a:miter lim="400000"/>
          </a:ln>
        </p:spPr>
        <p:txBody>
          <a:bodyPr wrap="squar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ts val="0"/>
              </a:spcBef>
              <a:spcAft>
                <a:spcPts val="0"/>
              </a:spcAft>
              <a:buClrTx/>
              <a:buSzTx/>
              <a:buFontTx/>
              <a:buNone/>
              <a:defRPr sz="1800">
                <a:solidFill>
                  <a:srgbClr val="000000"/>
                </a:solidFill>
              </a:defRPr>
            </a:pPr>
            <a:r>
              <a:rPr kumimoji="0" lang="en-US" altLang="zh-CN" sz="3200" b="0" i="0" u="none" strike="noStrike" kern="0" cap="none" spc="0" normalizeH="0" baseline="0" noProof="0" dirty="0" smtClean="0">
                <a:ln>
                  <a:noFill/>
                </a:ln>
                <a:solidFill>
                  <a:srgbClr val="FFFFFF"/>
                </a:solidFill>
                <a:effectLst/>
                <a:uLnTx/>
                <a:uFillTx/>
                <a:latin typeface="+mn-lt"/>
                <a:ea typeface="方正舒体" panose="02010601030101010101" pitchFamily="2" charset="-122"/>
                <a:sym typeface="微软雅黑" panose="020B0503020204020204" charset="-122"/>
              </a:rPr>
              <a:t>3</a:t>
            </a:r>
            <a:endParaRPr kumimoji="0" sz="3200" b="0" i="0" u="none" strike="noStrike" kern="0" cap="none" spc="0" normalizeH="0" baseline="0" noProof="0" dirty="0">
              <a:ln>
                <a:noFill/>
              </a:ln>
              <a:solidFill>
                <a:srgbClr val="FFFFFF"/>
              </a:solidFill>
              <a:effectLst/>
              <a:uLnTx/>
              <a:uFillTx/>
              <a:latin typeface="+mn-lt"/>
              <a:ea typeface="方正舒体" panose="02010601030101010101" pitchFamily="2" charset="-122"/>
              <a:sym typeface="微软雅黑" panose="020B0503020204020204" charset="-122"/>
            </a:endParaRPr>
          </a:p>
        </p:txBody>
      </p:sp>
      <p:cxnSp>
        <p:nvCxnSpPr>
          <p:cNvPr id="8" name="直接连接符 7"/>
          <p:cNvCxnSpPr/>
          <p:nvPr/>
        </p:nvCxnSpPr>
        <p:spPr>
          <a:xfrm>
            <a:off x="1059874" y="833754"/>
            <a:ext cx="4669105"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sp>
        <p:nvSpPr>
          <p:cNvPr id="100" name="文本框 99"/>
          <p:cNvSpPr txBox="1"/>
          <p:nvPr/>
        </p:nvSpPr>
        <p:spPr>
          <a:xfrm>
            <a:off x="2796540" y="450056"/>
            <a:ext cx="3247390" cy="369212"/>
          </a:xfrm>
          <a:prstGeom prst="rect">
            <a:avLst/>
          </a:prstGeom>
          <a:noFill/>
          <a:ln w="9525">
            <a:noFill/>
          </a:ln>
        </p:spPr>
        <p:txBody>
          <a:bodyPr wrap="square">
            <a:spAutoFit/>
          </a:bodyPr>
          <a:lstStyle/>
          <a:p>
            <a:pPr marL="0" indent="0" algn="l" eaLnBrk="1" fontAlgn="auto" latinLnBrk="0" hangingPunct="1"/>
            <a:r>
              <a:rPr lang="zh-CN" sz="1800" b="1">
                <a:solidFill>
                  <a:srgbClr val="0000FF"/>
                </a:solidFill>
                <a:latin typeface="微软雅黑" panose="020B0503020204020204" charset="-122"/>
                <a:ea typeface="微软雅黑" panose="020B0503020204020204" charset="-122"/>
              </a:rPr>
              <a:t>示例八、机械能转化与守恒</a:t>
            </a:r>
            <a:endParaRPr lang="zh-CN" altLang="en-US" sz="1800" b="1">
              <a:solidFill>
                <a:srgbClr val="0000FF"/>
              </a:solidFill>
              <a:latin typeface="微软雅黑" panose="020B0503020204020204" charset="-122"/>
              <a:ea typeface="微软雅黑" panose="020B0503020204020204" charset="-122"/>
            </a:endParaRPr>
          </a:p>
        </p:txBody>
      </p:sp>
      <p:pic>
        <p:nvPicPr>
          <p:cNvPr id="4" name="图片 -2147482546" descr="图片3"/>
          <p:cNvPicPr>
            <a:picLocks noChangeAspect="1"/>
          </p:cNvPicPr>
          <p:nvPr/>
        </p:nvPicPr>
        <p:blipFill>
          <a:blip r:embed="rId2"/>
          <a:stretch>
            <a:fillRect/>
          </a:stretch>
        </p:blipFill>
        <p:spPr>
          <a:xfrm>
            <a:off x="1065531" y="46470"/>
            <a:ext cx="1306195" cy="772798"/>
          </a:xfrm>
          <a:prstGeom prst="rect">
            <a:avLst/>
          </a:prstGeom>
          <a:noFill/>
          <a:ln w="9525">
            <a:noFill/>
          </a:ln>
        </p:spPr>
      </p:pic>
      <p:sp>
        <p:nvSpPr>
          <p:cNvPr id="12" name="文本框 11"/>
          <p:cNvSpPr txBox="1"/>
          <p:nvPr/>
        </p:nvSpPr>
        <p:spPr>
          <a:xfrm>
            <a:off x="327026" y="1000691"/>
            <a:ext cx="8648065" cy="1572332"/>
          </a:xfrm>
          <a:prstGeom prst="rect">
            <a:avLst/>
          </a:prstGeom>
          <a:noFill/>
          <a:ln w="9525">
            <a:noFill/>
          </a:ln>
        </p:spPr>
        <p:txBody>
          <a:bodyPr wrap="square">
            <a:spAutoFit/>
          </a:bodyPr>
          <a:lstStyle/>
          <a:p>
            <a:pPr marL="0" indent="0" algn="l" eaLnBrk="1" fontAlgn="auto" latinLnBrk="0" hangingPunct="1">
              <a:lnSpc>
                <a:spcPct val="150000"/>
              </a:lnSpc>
            </a:pPr>
            <a:r>
              <a:rPr sz="1600">
                <a:solidFill>
                  <a:srgbClr val="FF0000"/>
                </a:solidFill>
                <a:latin typeface="微软雅黑" panose="020B0503020204020204" charset="-122"/>
                <a:ea typeface="微软雅黑" panose="020B0503020204020204" charset="-122"/>
                <a:cs typeface="微软雅黑" panose="020B0503020204020204" charset="-122"/>
              </a:rPr>
              <a:t>【答案】C。</a:t>
            </a:r>
          </a:p>
          <a:p>
            <a:pPr marL="0" indent="0" algn="l" eaLnBrk="1" fontAlgn="auto" latinLnBrk="0" hangingPunct="1">
              <a:lnSpc>
                <a:spcPct val="150000"/>
              </a:lnSpc>
            </a:pPr>
            <a:r>
              <a:rPr sz="1600">
                <a:solidFill>
                  <a:srgbClr val="FF0000"/>
                </a:solidFill>
                <a:latin typeface="微软雅黑" panose="020B0503020204020204" charset="-122"/>
                <a:ea typeface="微软雅黑" panose="020B0503020204020204" charset="-122"/>
                <a:cs typeface="微软雅黑" panose="020B0503020204020204" charset="-122"/>
              </a:rPr>
              <a:t>【解析】羽毛球在空中从A到B飞行的过程中，由于空气阻力的存在，机械能不守恒，故机械能减小。又因为羽毛球先后经过A、B两点时的动能相等，故重力势能减小，故ABD不符合题意；C符合题意。故选C。</a:t>
            </a:r>
          </a:p>
        </p:txBody>
      </p:sp>
    </p:spTree>
    <p:extLst>
      <p:ext uri="{BB962C8B-B14F-4D97-AF65-F5344CB8AC3E}">
        <p14:creationId xmlns:p14="http://schemas.microsoft.com/office/powerpoint/2010/main" val="792004064"/>
      </p:ext>
    </p:extLst>
  </p:cSld>
  <p:clrMapOvr>
    <a:masterClrMapping/>
  </p:clrMapOvr>
  <p:transition spd="med" advTm="200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000" fill="hold">
                                          <p:stCondLst>
                                            <p:cond delay="0"/>
                                          </p:stCondLst>
                                        </p:cTn>
                                        <p:tgtEl>
                                          <p:spTgt spid="12">
                                            <p:txEl>
                                              <p:pRg st="0" end="0"/>
                                            </p:txEl>
                                          </p:spTgt>
                                        </p:tgtEl>
                                        <p:attrNameLst>
                                          <p:attrName>style.visibility</p:attrName>
                                        </p:attrNameLst>
                                      </p:cBhvr>
                                      <p:to>
                                        <p:strVal val="visible"/>
                                      </p:to>
                                    </p:set>
                                    <p:animEffect transition="in" filter="checkerboard(across)">
                                      <p:cBhvr>
                                        <p:cTn id="7" dur="1000"/>
                                        <p:tgtEl>
                                          <p:spTgt spid="1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000" fill="hold">
                                          <p:stCondLst>
                                            <p:cond delay="0"/>
                                          </p:stCondLst>
                                        </p:cTn>
                                        <p:tgtEl>
                                          <p:spTgt spid="12">
                                            <p:txEl>
                                              <p:pRg st="1" end="1"/>
                                            </p:txEl>
                                          </p:spTgt>
                                        </p:tgtEl>
                                        <p:attrNameLst>
                                          <p:attrName>style.visibility</p:attrName>
                                        </p:attrNameLst>
                                      </p:cBhvr>
                                      <p:to>
                                        <p:strVal val="visible"/>
                                      </p:to>
                                    </p:set>
                                    <p:animEffect transition="in" filter="checkerboard(across)">
                                      <p:cBhvr>
                                        <p:cTn id="12" dur="1000"/>
                                        <p:tgtEl>
                                          <p:spTgt spid="1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nvSpPr>
        <p:spPr>
          <a:xfrm>
            <a:off x="326807" y="300827"/>
            <a:ext cx="724521" cy="699508"/>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284119" y="342043"/>
            <a:ext cx="809896" cy="585009"/>
          </a:xfrm>
          <a:prstGeom prst="rect">
            <a:avLst/>
          </a:prstGeom>
          <a:ln w="12700">
            <a:miter lim="400000"/>
          </a:ln>
        </p:spPr>
        <p:txBody>
          <a:bodyPr wrap="squar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ts val="0"/>
              </a:spcBef>
              <a:spcAft>
                <a:spcPts val="0"/>
              </a:spcAft>
              <a:buClrTx/>
              <a:buSzTx/>
              <a:buFontTx/>
              <a:buNone/>
              <a:defRPr sz="1800">
                <a:solidFill>
                  <a:srgbClr val="000000"/>
                </a:solidFill>
              </a:defRPr>
            </a:pPr>
            <a:r>
              <a:rPr kumimoji="0" lang="en-US" altLang="zh-CN" sz="3200" b="0" i="0" u="none" strike="noStrike" kern="0" cap="none" spc="0" normalizeH="0" baseline="0" noProof="0" dirty="0" smtClean="0">
                <a:ln>
                  <a:noFill/>
                </a:ln>
                <a:solidFill>
                  <a:srgbClr val="FFFFFF"/>
                </a:solidFill>
                <a:effectLst/>
                <a:uLnTx/>
                <a:uFillTx/>
                <a:latin typeface="+mn-lt"/>
                <a:ea typeface="方正舒体" panose="02010601030101010101" pitchFamily="2" charset="-122"/>
                <a:sym typeface="微软雅黑" panose="020B0503020204020204" charset="-122"/>
              </a:rPr>
              <a:t>4</a:t>
            </a:r>
            <a:endParaRPr kumimoji="0" sz="3200" b="0" i="0" u="none" strike="noStrike" kern="0" cap="none" spc="0" normalizeH="0" baseline="0" noProof="0" dirty="0">
              <a:ln>
                <a:noFill/>
              </a:ln>
              <a:solidFill>
                <a:srgbClr val="FFFFFF"/>
              </a:solidFill>
              <a:effectLst/>
              <a:uLnTx/>
              <a:uFillTx/>
              <a:latin typeface="+mn-lt"/>
              <a:ea typeface="方正舒体" panose="02010601030101010101" pitchFamily="2" charset="-122"/>
              <a:sym typeface="微软雅黑" panose="020B0503020204020204" charset="-122"/>
            </a:endParaRPr>
          </a:p>
        </p:txBody>
      </p:sp>
      <p:cxnSp>
        <p:nvCxnSpPr>
          <p:cNvPr id="8" name="直接连接符 7"/>
          <p:cNvCxnSpPr/>
          <p:nvPr/>
        </p:nvCxnSpPr>
        <p:spPr>
          <a:xfrm>
            <a:off x="1059874" y="833754"/>
            <a:ext cx="4669105"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sp>
        <p:nvSpPr>
          <p:cNvPr id="4" name="文本框 3"/>
          <p:cNvSpPr txBox="1"/>
          <p:nvPr/>
        </p:nvSpPr>
        <p:spPr>
          <a:xfrm>
            <a:off x="817881" y="2037030"/>
            <a:ext cx="564515" cy="367938"/>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fontAlgn="auto" latinLnBrk="1" hangingPunct="0">
              <a:lnSpc>
                <a:spcPct val="100000"/>
              </a:lnSpc>
              <a:spcBef>
                <a:spcPts val="0"/>
              </a:spcBef>
              <a:spcAft>
                <a:spcPts val="0"/>
              </a:spcAft>
              <a:buClrTx/>
              <a:buSzTx/>
              <a:buFontTx/>
              <a:buNone/>
            </a:pPr>
            <a:r>
              <a:rPr kumimoji="0" lang="en-US" altLang="zh-CN" sz="1800" b="0" i="0" u="none" strike="noStrike" cap="none" spc="0" normalizeH="0" baseline="0">
                <a:ln>
                  <a:noFill/>
                </a:ln>
                <a:solidFill>
                  <a:srgbClr val="FF0000"/>
                </a:solidFill>
                <a:effectLst>
                  <a:outerShdw blurRad="38100" dist="38100" dir="2700000" algn="tl">
                    <a:srgbClr val="000000">
                      <a:alpha val="43137"/>
                    </a:srgbClr>
                  </a:outerShdw>
                </a:effectLst>
                <a:uFillTx/>
                <a:latin typeface="微软雅黑" panose="020B0503020204020204" charset="-122"/>
                <a:ea typeface="微软雅黑" panose="020B0503020204020204" charset="-122"/>
                <a:cs typeface="Arial" panose="020B0604020202020204"/>
                <a:sym typeface="Arial" panose="020B0604020202020204"/>
              </a:rPr>
              <a:t>BC</a:t>
            </a:r>
          </a:p>
        </p:txBody>
      </p:sp>
      <p:sp>
        <p:nvSpPr>
          <p:cNvPr id="3" name="文本框 2"/>
          <p:cNvSpPr txBox="1"/>
          <p:nvPr/>
        </p:nvSpPr>
        <p:spPr>
          <a:xfrm>
            <a:off x="327026" y="1090447"/>
            <a:ext cx="8689975" cy="3423483"/>
          </a:xfrm>
          <a:prstGeom prst="rect">
            <a:avLst/>
          </a:prstGeom>
          <a:noFill/>
          <a:ln w="9525">
            <a:noFill/>
          </a:ln>
        </p:spPr>
        <p:txBody>
          <a:bodyPr wrap="square">
            <a:spAutoFit/>
          </a:bodyPr>
          <a:lstStyle/>
          <a:p>
            <a:pPr marL="0" indent="0" algn="l" eaLnBrk="1" fontAlgn="auto" latinLnBrk="0" hangingPunct="1">
              <a:lnSpc>
                <a:spcPct val="150000"/>
              </a:lnSpc>
            </a:pPr>
            <a:r>
              <a:rPr lang="en-US" altLang="zh-CN" sz="1800" b="1">
                <a:latin typeface="微软雅黑" panose="020B0503020204020204" charset="-122"/>
                <a:ea typeface="微软雅黑" panose="020B0503020204020204" charset="-122"/>
                <a:cs typeface="微软雅黑" panose="020B0503020204020204" charset="-122"/>
              </a:rPr>
              <a:t>1.</a:t>
            </a:r>
            <a:r>
              <a:rPr lang="zh-CN" sz="1800" b="1">
                <a:latin typeface="微软雅黑" panose="020B0503020204020204" charset="-122"/>
                <a:ea typeface="微软雅黑" panose="020B0503020204020204" charset="-122"/>
                <a:cs typeface="微软雅黑" panose="020B0503020204020204" charset="-122"/>
              </a:rPr>
              <a:t>（2020·山东滨州）</a:t>
            </a:r>
            <a:r>
              <a:rPr lang="zh-CN" sz="1800">
                <a:latin typeface="微软雅黑" panose="020B0503020204020204" charset="-122"/>
                <a:ea typeface="微软雅黑" panose="020B0503020204020204" charset="-122"/>
                <a:cs typeface="微软雅黑" panose="020B0503020204020204" charset="-122"/>
              </a:rPr>
              <a:t>如图所示，重的物体在水平拉力F的作用下，以的速度沿水平地面向左匀速直线运动了，滑轮组的机械效率为60%。在此过程中，下列说法正确的是（　　）。</a:t>
            </a:r>
          </a:p>
          <a:p>
            <a:pPr marL="0" indent="0" algn="l" eaLnBrk="1" fontAlgn="auto" latinLnBrk="0" hangingPunct="1">
              <a:lnSpc>
                <a:spcPct val="150000"/>
              </a:lnSpc>
            </a:pPr>
            <a:r>
              <a:rPr lang="zh-CN" sz="1800">
                <a:latin typeface="微软雅黑" panose="020B0503020204020204" charset="-122"/>
                <a:ea typeface="微软雅黑" panose="020B0503020204020204" charset="-122"/>
                <a:cs typeface="微软雅黑" panose="020B0503020204020204" charset="-122"/>
              </a:rPr>
              <a:t>A. 拉力F做的功为；</a:t>
            </a:r>
          </a:p>
          <a:p>
            <a:pPr marL="0" indent="0" algn="l" eaLnBrk="1" fontAlgn="auto" latinLnBrk="0" hangingPunct="1">
              <a:lnSpc>
                <a:spcPct val="150000"/>
              </a:lnSpc>
            </a:pPr>
            <a:r>
              <a:rPr lang="zh-CN" sz="1800">
                <a:latin typeface="微软雅黑" panose="020B0503020204020204" charset="-122"/>
                <a:ea typeface="微软雅黑" panose="020B0503020204020204" charset="-122"/>
                <a:cs typeface="微软雅黑" panose="020B0503020204020204" charset="-122"/>
              </a:rPr>
              <a:t>B. 物体与地面间的滑动摩擦力为；</a:t>
            </a:r>
          </a:p>
          <a:p>
            <a:pPr marL="0" indent="0" algn="l" eaLnBrk="1" fontAlgn="auto" latinLnBrk="0" hangingPunct="1">
              <a:lnSpc>
                <a:spcPct val="150000"/>
              </a:lnSpc>
            </a:pPr>
            <a:r>
              <a:rPr lang="zh-CN" sz="1800">
                <a:latin typeface="微软雅黑" panose="020B0503020204020204" charset="-122"/>
                <a:ea typeface="微软雅黑" panose="020B0503020204020204" charset="-122"/>
                <a:cs typeface="微软雅黑" panose="020B0503020204020204" charset="-122"/>
              </a:rPr>
              <a:t>C. 额外功的功率为；</a:t>
            </a:r>
          </a:p>
          <a:p>
            <a:pPr marL="0" indent="0" algn="l" eaLnBrk="1" fontAlgn="auto" latinLnBrk="0" hangingPunct="1">
              <a:lnSpc>
                <a:spcPct val="150000"/>
              </a:lnSpc>
            </a:pPr>
            <a:r>
              <a:rPr lang="zh-CN" sz="1800">
                <a:latin typeface="微软雅黑" panose="020B0503020204020204" charset="-122"/>
                <a:ea typeface="微软雅黑" panose="020B0503020204020204" charset="-122"/>
                <a:cs typeface="微软雅黑" panose="020B0503020204020204" charset="-122"/>
              </a:rPr>
              <a:t>D. 若物体的重力和运动速度不变，只增大水平地面的粗糙程度，则滑轮组的机械效率会降低</a:t>
            </a:r>
          </a:p>
        </p:txBody>
      </p:sp>
      <p:pic>
        <p:nvPicPr>
          <p:cNvPr id="7" name="图片 -2147482531" descr="图片4"/>
          <p:cNvPicPr>
            <a:picLocks noChangeAspect="1"/>
          </p:cNvPicPr>
          <p:nvPr/>
        </p:nvPicPr>
        <p:blipFill>
          <a:blip r:embed="rId2"/>
          <a:stretch>
            <a:fillRect/>
          </a:stretch>
        </p:blipFill>
        <p:spPr>
          <a:xfrm>
            <a:off x="1058545" y="121586"/>
            <a:ext cx="1203960" cy="712324"/>
          </a:xfrm>
          <a:prstGeom prst="rect">
            <a:avLst/>
          </a:prstGeom>
          <a:noFill/>
          <a:ln w="9525">
            <a:noFill/>
          </a:ln>
        </p:spPr>
      </p:pic>
      <p:pic>
        <p:nvPicPr>
          <p:cNvPr id="2" name="图片 -2147481643" descr="学科网(www.zxxk.com)--教育资源门户，提供试卷、教案、课件、论文、素材以及各类教学资源下载，还有大量而丰富的教学相关资讯！"/>
          <p:cNvPicPr>
            <a:picLocks noChangeAspect="1"/>
          </p:cNvPicPr>
          <p:nvPr/>
        </p:nvPicPr>
        <p:blipFill>
          <a:blip r:embed="rId3"/>
          <a:stretch>
            <a:fillRect/>
          </a:stretch>
        </p:blipFill>
        <p:spPr>
          <a:xfrm>
            <a:off x="4578350" y="2283383"/>
            <a:ext cx="3479800" cy="1037612"/>
          </a:xfrm>
          <a:prstGeom prst="rect">
            <a:avLst/>
          </a:prstGeom>
          <a:noFill/>
          <a:ln w="9525">
            <a:noFill/>
          </a:ln>
        </p:spPr>
      </p:pic>
    </p:spTree>
    <p:extLst>
      <p:ext uri="{BB962C8B-B14F-4D97-AF65-F5344CB8AC3E}">
        <p14:creationId xmlns:p14="http://schemas.microsoft.com/office/powerpoint/2010/main" val="3063656636"/>
      </p:ext>
    </p:extLst>
  </p:cSld>
  <p:clrMapOvr>
    <a:masterClrMapping/>
  </p:clrMapOvr>
  <p:transition spd="med" advTm="2000"/>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nvSpPr>
        <p:spPr>
          <a:xfrm>
            <a:off x="326807" y="300827"/>
            <a:ext cx="724521" cy="699508"/>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284119" y="342043"/>
            <a:ext cx="809896" cy="585009"/>
          </a:xfrm>
          <a:prstGeom prst="rect">
            <a:avLst/>
          </a:prstGeom>
          <a:ln w="12700">
            <a:miter lim="400000"/>
          </a:ln>
        </p:spPr>
        <p:txBody>
          <a:bodyPr wrap="squar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ts val="0"/>
              </a:spcBef>
              <a:spcAft>
                <a:spcPts val="0"/>
              </a:spcAft>
              <a:buClrTx/>
              <a:buSzTx/>
              <a:buFontTx/>
              <a:buNone/>
              <a:defRPr sz="1800">
                <a:solidFill>
                  <a:srgbClr val="000000"/>
                </a:solidFill>
              </a:defRPr>
            </a:pPr>
            <a:r>
              <a:rPr kumimoji="0" lang="en-US" altLang="zh-CN" sz="3200" b="0" i="0" u="none" strike="noStrike" kern="0" cap="none" spc="0" normalizeH="0" baseline="0" noProof="0" dirty="0" smtClean="0">
                <a:ln>
                  <a:noFill/>
                </a:ln>
                <a:solidFill>
                  <a:srgbClr val="FFFFFF"/>
                </a:solidFill>
                <a:effectLst/>
                <a:uLnTx/>
                <a:uFillTx/>
                <a:latin typeface="+mn-lt"/>
                <a:ea typeface="方正舒体" panose="02010601030101010101" pitchFamily="2" charset="-122"/>
                <a:sym typeface="微软雅黑" panose="020B0503020204020204" charset="-122"/>
              </a:rPr>
              <a:t>4</a:t>
            </a:r>
            <a:endParaRPr kumimoji="0" sz="3200" b="0" i="0" u="none" strike="noStrike" kern="0" cap="none" spc="0" normalizeH="0" baseline="0" noProof="0" dirty="0">
              <a:ln>
                <a:noFill/>
              </a:ln>
              <a:solidFill>
                <a:srgbClr val="FFFFFF"/>
              </a:solidFill>
              <a:effectLst/>
              <a:uLnTx/>
              <a:uFillTx/>
              <a:latin typeface="+mn-lt"/>
              <a:ea typeface="方正舒体" panose="02010601030101010101" pitchFamily="2" charset="-122"/>
              <a:sym typeface="微软雅黑" panose="020B0503020204020204" charset="-122"/>
            </a:endParaRPr>
          </a:p>
        </p:txBody>
      </p:sp>
      <p:cxnSp>
        <p:nvCxnSpPr>
          <p:cNvPr id="8" name="直接连接符 7"/>
          <p:cNvCxnSpPr/>
          <p:nvPr/>
        </p:nvCxnSpPr>
        <p:spPr>
          <a:xfrm>
            <a:off x="1059874" y="833754"/>
            <a:ext cx="4669105"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sp>
        <p:nvSpPr>
          <p:cNvPr id="4" name="文本框 3"/>
          <p:cNvSpPr txBox="1"/>
          <p:nvPr/>
        </p:nvSpPr>
        <p:spPr>
          <a:xfrm>
            <a:off x="7823836" y="1628987"/>
            <a:ext cx="297815" cy="367938"/>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fontAlgn="auto" latinLnBrk="1" hangingPunct="0">
              <a:lnSpc>
                <a:spcPct val="100000"/>
              </a:lnSpc>
              <a:spcBef>
                <a:spcPts val="0"/>
              </a:spcBef>
              <a:spcAft>
                <a:spcPts val="0"/>
              </a:spcAft>
              <a:buClrTx/>
              <a:buSzTx/>
              <a:buFontTx/>
              <a:buNone/>
            </a:pPr>
            <a:r>
              <a:rPr kumimoji="0" lang="en-US" altLang="zh-CN" sz="1800" b="0" i="0" u="none" strike="noStrike" cap="none" spc="0" normalizeH="0" baseline="0">
                <a:ln>
                  <a:noFill/>
                </a:ln>
                <a:solidFill>
                  <a:srgbClr val="FF0000"/>
                </a:solidFill>
                <a:effectLst>
                  <a:outerShdw blurRad="38100" dist="38100" dir="2700000" algn="tl">
                    <a:srgbClr val="000000">
                      <a:alpha val="43137"/>
                    </a:srgbClr>
                  </a:outerShdw>
                </a:effectLst>
                <a:uFillTx/>
                <a:latin typeface="微软雅黑" panose="020B0503020204020204" charset="-122"/>
                <a:ea typeface="微软雅黑" panose="020B0503020204020204" charset="-122"/>
                <a:cs typeface="Arial" panose="020B0604020202020204"/>
                <a:sym typeface="Arial" panose="020B0604020202020204"/>
              </a:rPr>
              <a:t>B</a:t>
            </a:r>
          </a:p>
        </p:txBody>
      </p:sp>
      <p:sp>
        <p:nvSpPr>
          <p:cNvPr id="100" name="文本框 99"/>
          <p:cNvSpPr txBox="1"/>
          <p:nvPr/>
        </p:nvSpPr>
        <p:spPr>
          <a:xfrm>
            <a:off x="327026" y="1084082"/>
            <a:ext cx="8658225" cy="2590847"/>
          </a:xfrm>
          <a:prstGeom prst="rect">
            <a:avLst/>
          </a:prstGeom>
          <a:noFill/>
          <a:ln w="9525">
            <a:noFill/>
          </a:ln>
        </p:spPr>
        <p:txBody>
          <a:bodyPr wrap="square">
            <a:spAutoFit/>
          </a:bodyPr>
          <a:lstStyle/>
          <a:p>
            <a:pPr marL="0" indent="0" algn="l" eaLnBrk="1" fontAlgn="auto" latinLnBrk="0" hangingPunct="1">
              <a:lnSpc>
                <a:spcPct val="150000"/>
              </a:lnSpc>
            </a:pPr>
            <a:r>
              <a:rPr lang="en-US" altLang="zh-CN" sz="1800" b="1">
                <a:latin typeface="微软雅黑" panose="020B0503020204020204" charset="-122"/>
                <a:ea typeface="微软雅黑" panose="020B0503020204020204" charset="-122"/>
                <a:cs typeface="微软雅黑" panose="020B0503020204020204" charset="-122"/>
              </a:rPr>
              <a:t>2.</a:t>
            </a:r>
            <a:r>
              <a:rPr sz="1800" b="1">
                <a:latin typeface="微软雅黑" panose="020B0503020204020204" charset="-122"/>
                <a:ea typeface="微软雅黑" panose="020B0503020204020204" charset="-122"/>
                <a:cs typeface="微软雅黑" panose="020B0503020204020204" charset="-122"/>
              </a:rPr>
              <a:t>（2020·衡阳）</a:t>
            </a:r>
            <a:r>
              <a:rPr sz="1800">
                <a:latin typeface="微软雅黑" panose="020B0503020204020204" charset="-122"/>
                <a:ea typeface="微软雅黑" panose="020B0503020204020204" charset="-122"/>
                <a:cs typeface="微软雅黑" panose="020B0503020204020204" charset="-122"/>
              </a:rPr>
              <a:t>2020年6月23日，最后一颗北斗卫星在西昌顺利发射升空，标志我国自主研发、组建的北斗卫星定位系统成功组网。下列说法中错误的是（　　）。</a:t>
            </a:r>
          </a:p>
          <a:p>
            <a:pPr marL="0" indent="0" algn="l" eaLnBrk="1" fontAlgn="auto" latinLnBrk="0" hangingPunct="1">
              <a:lnSpc>
                <a:spcPct val="150000"/>
              </a:lnSpc>
            </a:pPr>
            <a:r>
              <a:rPr sz="1800">
                <a:latin typeface="微软雅黑" panose="020B0503020204020204" charset="-122"/>
                <a:ea typeface="微软雅黑" panose="020B0503020204020204" charset="-122"/>
                <a:cs typeface="微软雅黑" panose="020B0503020204020204" charset="-122"/>
              </a:rPr>
              <a:t>A．其中的地球“同步”卫星相对于地球是静止的；</a:t>
            </a:r>
          </a:p>
          <a:p>
            <a:pPr marL="0" indent="0" algn="l" eaLnBrk="1" fontAlgn="auto" latinLnBrk="0" hangingPunct="1">
              <a:lnSpc>
                <a:spcPct val="150000"/>
              </a:lnSpc>
            </a:pPr>
            <a:r>
              <a:rPr sz="1800">
                <a:latin typeface="微软雅黑" panose="020B0503020204020204" charset="-122"/>
                <a:ea typeface="微软雅黑" panose="020B0503020204020204" charset="-122"/>
                <a:cs typeface="微软雅黑" panose="020B0503020204020204" charset="-122"/>
              </a:rPr>
              <a:t>B．其中沿椭圆轨道绕地球运行的卫星在远地点时，重力势能最大，动能为0；</a:t>
            </a:r>
          </a:p>
          <a:p>
            <a:pPr marL="0" indent="0" algn="l" eaLnBrk="1" fontAlgn="auto" latinLnBrk="0" hangingPunct="1">
              <a:lnSpc>
                <a:spcPct val="150000"/>
              </a:lnSpc>
            </a:pPr>
            <a:r>
              <a:rPr sz="1800">
                <a:latin typeface="微软雅黑" panose="020B0503020204020204" charset="-122"/>
                <a:ea typeface="微软雅黑" panose="020B0503020204020204" charset="-122"/>
                <a:cs typeface="微软雅黑" panose="020B0503020204020204" charset="-122"/>
              </a:rPr>
              <a:t>C．卫星与地面设备之间是利用电磁波传递信息；</a:t>
            </a:r>
          </a:p>
          <a:p>
            <a:pPr marL="0" indent="0" algn="l" eaLnBrk="1" fontAlgn="auto" latinLnBrk="0" hangingPunct="1">
              <a:lnSpc>
                <a:spcPct val="150000"/>
              </a:lnSpc>
            </a:pPr>
            <a:r>
              <a:rPr sz="1800">
                <a:latin typeface="微软雅黑" panose="020B0503020204020204" charset="-122"/>
                <a:ea typeface="微软雅黑" panose="020B0503020204020204" charset="-122"/>
                <a:cs typeface="微软雅黑" panose="020B0503020204020204" charset="-122"/>
              </a:rPr>
              <a:t>D．卫星的太阳能电池板工作时将太阳能转化成电能</a:t>
            </a:r>
          </a:p>
        </p:txBody>
      </p:sp>
      <p:pic>
        <p:nvPicPr>
          <p:cNvPr id="7" name="图片 -2147482531" descr="图片4"/>
          <p:cNvPicPr>
            <a:picLocks noChangeAspect="1"/>
          </p:cNvPicPr>
          <p:nvPr/>
        </p:nvPicPr>
        <p:blipFill>
          <a:blip r:embed="rId2"/>
          <a:stretch>
            <a:fillRect/>
          </a:stretch>
        </p:blipFill>
        <p:spPr>
          <a:xfrm>
            <a:off x="1058545" y="121586"/>
            <a:ext cx="1203960" cy="712324"/>
          </a:xfrm>
          <a:prstGeom prst="rect">
            <a:avLst/>
          </a:prstGeom>
          <a:noFill/>
          <a:ln w="9525">
            <a:noFill/>
          </a:ln>
        </p:spPr>
      </p:pic>
    </p:spTree>
    <p:extLst>
      <p:ext uri="{BB962C8B-B14F-4D97-AF65-F5344CB8AC3E}">
        <p14:creationId xmlns:p14="http://schemas.microsoft.com/office/powerpoint/2010/main" val="657479611"/>
      </p:ext>
    </p:extLst>
  </p:cSld>
  <p:clrMapOvr>
    <a:masterClrMapping/>
  </p:clrMapOvr>
  <p:transition spd="med" advTm="200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000" fill="hold">
                                          <p:stCondLst>
                                            <p:cond delay="0"/>
                                          </p:stCondLst>
                                        </p:cTn>
                                        <p:tgtEl>
                                          <p:spTgt spid="100"/>
                                        </p:tgtEl>
                                        <p:attrNameLst>
                                          <p:attrName>style.visibility</p:attrName>
                                        </p:attrNameLst>
                                      </p:cBhvr>
                                      <p:to>
                                        <p:strVal val="visible"/>
                                      </p:to>
                                    </p:set>
                                    <p:animEffect transition="in" filter="checkerboard(across)">
                                      <p:cBhvr>
                                        <p:cTn id="7" dur="1000"/>
                                        <p:tgtEl>
                                          <p:spTgt spid="100"/>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000" fill="hold">
                                          <p:stCondLst>
                                            <p:cond delay="0"/>
                                          </p:stCondLst>
                                        </p:cTn>
                                        <p:tgtEl>
                                          <p:spTgt spid="4"/>
                                        </p:tgtEl>
                                        <p:attrNameLst>
                                          <p:attrName>style.visibility</p:attrName>
                                        </p:attrNameLst>
                                      </p:cBhvr>
                                      <p:to>
                                        <p:strVal val="visible"/>
                                      </p:to>
                                    </p:set>
                                    <p:animEffect transition="in" filter="checkerboard(across)">
                                      <p:cBhvr>
                                        <p:cTn id="12"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100"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nvSpPr>
        <p:spPr>
          <a:xfrm>
            <a:off x="326807" y="300827"/>
            <a:ext cx="724521" cy="699508"/>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284119" y="342043"/>
            <a:ext cx="809896" cy="585009"/>
          </a:xfrm>
          <a:prstGeom prst="rect">
            <a:avLst/>
          </a:prstGeom>
          <a:ln w="12700">
            <a:miter lim="400000"/>
          </a:ln>
        </p:spPr>
        <p:txBody>
          <a:bodyPr wrap="squar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ts val="0"/>
              </a:spcBef>
              <a:spcAft>
                <a:spcPts val="0"/>
              </a:spcAft>
              <a:buClrTx/>
              <a:buSzTx/>
              <a:buFontTx/>
              <a:buNone/>
              <a:defRPr sz="1800">
                <a:solidFill>
                  <a:srgbClr val="000000"/>
                </a:solidFill>
              </a:defRPr>
            </a:pPr>
            <a:r>
              <a:rPr kumimoji="0" lang="en-US" altLang="zh-CN" sz="3200" b="0" i="0" u="none" strike="noStrike" kern="0" cap="none" spc="0" normalizeH="0" baseline="0" noProof="0" dirty="0" smtClean="0">
                <a:ln>
                  <a:noFill/>
                </a:ln>
                <a:solidFill>
                  <a:srgbClr val="FFFFFF"/>
                </a:solidFill>
                <a:effectLst/>
                <a:uLnTx/>
                <a:uFillTx/>
                <a:latin typeface="+mn-lt"/>
                <a:ea typeface="方正舒体" panose="02010601030101010101" pitchFamily="2" charset="-122"/>
                <a:sym typeface="微软雅黑" panose="020B0503020204020204" charset="-122"/>
              </a:rPr>
              <a:t>4</a:t>
            </a:r>
            <a:endParaRPr kumimoji="0" sz="3200" b="0" i="0" u="none" strike="noStrike" kern="0" cap="none" spc="0" normalizeH="0" baseline="0" noProof="0" dirty="0">
              <a:ln>
                <a:noFill/>
              </a:ln>
              <a:solidFill>
                <a:srgbClr val="FFFFFF"/>
              </a:solidFill>
              <a:effectLst/>
              <a:uLnTx/>
              <a:uFillTx/>
              <a:latin typeface="+mn-lt"/>
              <a:ea typeface="方正舒体" panose="02010601030101010101" pitchFamily="2" charset="-122"/>
              <a:sym typeface="微软雅黑" panose="020B0503020204020204" charset="-122"/>
            </a:endParaRPr>
          </a:p>
        </p:txBody>
      </p:sp>
      <p:cxnSp>
        <p:nvCxnSpPr>
          <p:cNvPr id="8" name="直接连接符 7"/>
          <p:cNvCxnSpPr/>
          <p:nvPr/>
        </p:nvCxnSpPr>
        <p:spPr>
          <a:xfrm>
            <a:off x="1059874" y="833754"/>
            <a:ext cx="4669105"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sp>
        <p:nvSpPr>
          <p:cNvPr id="100" name="文本框 99"/>
          <p:cNvSpPr txBox="1"/>
          <p:nvPr/>
        </p:nvSpPr>
        <p:spPr>
          <a:xfrm>
            <a:off x="327026" y="1106998"/>
            <a:ext cx="8658225" cy="2590847"/>
          </a:xfrm>
          <a:prstGeom prst="rect">
            <a:avLst/>
          </a:prstGeom>
          <a:noFill/>
          <a:ln w="9525">
            <a:noFill/>
          </a:ln>
        </p:spPr>
        <p:txBody>
          <a:bodyPr wrap="square">
            <a:spAutoFit/>
          </a:bodyPr>
          <a:lstStyle/>
          <a:p>
            <a:pPr marL="0" indent="0" algn="l" eaLnBrk="1" fontAlgn="auto" latinLnBrk="0" hangingPunct="1">
              <a:lnSpc>
                <a:spcPct val="150000"/>
              </a:lnSpc>
            </a:pPr>
            <a:r>
              <a:rPr lang="en-US" altLang="zh-CN" sz="1800" b="1">
                <a:latin typeface="微软雅黑" panose="020B0503020204020204" charset="-122"/>
                <a:ea typeface="微软雅黑" panose="020B0503020204020204" charset="-122"/>
                <a:cs typeface="微软雅黑" panose="020B0503020204020204" charset="-122"/>
              </a:rPr>
              <a:t>3.</a:t>
            </a:r>
            <a:r>
              <a:rPr sz="1800" b="1">
                <a:latin typeface="微软雅黑" panose="020B0503020204020204" charset="-122"/>
                <a:ea typeface="微软雅黑" panose="020B0503020204020204" charset="-122"/>
                <a:cs typeface="微软雅黑" panose="020B0503020204020204" charset="-122"/>
              </a:rPr>
              <a:t>（2020·衡阳）</a:t>
            </a:r>
            <a:r>
              <a:rPr sz="1800">
                <a:latin typeface="微软雅黑" panose="020B0503020204020204" charset="-122"/>
                <a:ea typeface="微软雅黑" panose="020B0503020204020204" charset="-122"/>
                <a:cs typeface="微软雅黑" panose="020B0503020204020204" charset="-122"/>
              </a:rPr>
              <a:t>将不同质量的钢球从如图所示光滑轨道ABCD上的A点释放，通过水平面BC，运动到斜面CD上的过程中，下列相关解释中正确的有（　　）。</a:t>
            </a:r>
          </a:p>
          <a:p>
            <a:pPr marL="0" indent="0" algn="l" eaLnBrk="1" fontAlgn="auto" latinLnBrk="0" hangingPunct="1">
              <a:lnSpc>
                <a:spcPct val="150000"/>
              </a:lnSpc>
            </a:pPr>
            <a:r>
              <a:rPr sz="1800">
                <a:latin typeface="微软雅黑" panose="020B0503020204020204" charset="-122"/>
                <a:ea typeface="微软雅黑" panose="020B0503020204020204" charset="-122"/>
                <a:cs typeface="微软雅黑" panose="020B0503020204020204" charset="-122"/>
              </a:rPr>
              <a:t>A．从A运动到B的过程中重力势能转化为动能；</a:t>
            </a:r>
          </a:p>
          <a:p>
            <a:pPr marL="0" indent="0" algn="l" eaLnBrk="1" fontAlgn="auto" latinLnBrk="0" hangingPunct="1">
              <a:lnSpc>
                <a:spcPct val="150000"/>
              </a:lnSpc>
            </a:pPr>
            <a:r>
              <a:rPr sz="1800">
                <a:latin typeface="微软雅黑" panose="020B0503020204020204" charset="-122"/>
                <a:ea typeface="微软雅黑" panose="020B0503020204020204" charset="-122"/>
                <a:cs typeface="微软雅黑" panose="020B0503020204020204" charset="-122"/>
              </a:rPr>
              <a:t>B．钢球在水平面BC上由于受到惯性，所以能继续向前运动；</a:t>
            </a:r>
          </a:p>
          <a:p>
            <a:pPr marL="0" indent="0" algn="l" eaLnBrk="1" fontAlgn="auto" latinLnBrk="0" hangingPunct="1">
              <a:lnSpc>
                <a:spcPct val="150000"/>
              </a:lnSpc>
            </a:pPr>
            <a:r>
              <a:rPr sz="1800">
                <a:latin typeface="微软雅黑" panose="020B0503020204020204" charset="-122"/>
                <a:ea typeface="微软雅黑" panose="020B0503020204020204" charset="-122"/>
                <a:cs typeface="微软雅黑" panose="020B0503020204020204" charset="-122"/>
              </a:rPr>
              <a:t>C．钢球在斜面CD上受到的重力和支持力不是一对平衡力；</a:t>
            </a:r>
          </a:p>
          <a:p>
            <a:pPr marL="0" indent="0" algn="l" eaLnBrk="1" fontAlgn="auto" latinLnBrk="0" hangingPunct="1">
              <a:lnSpc>
                <a:spcPct val="150000"/>
              </a:lnSpc>
            </a:pPr>
            <a:r>
              <a:rPr sz="1800">
                <a:latin typeface="微软雅黑" panose="020B0503020204020204" charset="-122"/>
                <a:ea typeface="微软雅黑" panose="020B0503020204020204" charset="-122"/>
                <a:cs typeface="微软雅黑" panose="020B0503020204020204" charset="-122"/>
              </a:rPr>
              <a:t>D．钢球的质量越大，到达B点时的速度越大</a:t>
            </a:r>
          </a:p>
        </p:txBody>
      </p:sp>
      <p:pic>
        <p:nvPicPr>
          <p:cNvPr id="7" name="图片 -2147482531" descr="图片4"/>
          <p:cNvPicPr>
            <a:picLocks noChangeAspect="1"/>
          </p:cNvPicPr>
          <p:nvPr/>
        </p:nvPicPr>
        <p:blipFill>
          <a:blip r:embed="rId2"/>
          <a:stretch>
            <a:fillRect/>
          </a:stretch>
        </p:blipFill>
        <p:spPr>
          <a:xfrm>
            <a:off x="1058545" y="121586"/>
            <a:ext cx="1203960" cy="712324"/>
          </a:xfrm>
          <a:prstGeom prst="rect">
            <a:avLst/>
          </a:prstGeom>
          <a:noFill/>
          <a:ln w="9525">
            <a:noFill/>
          </a:ln>
        </p:spPr>
      </p:pic>
      <p:sp>
        <p:nvSpPr>
          <p:cNvPr id="3" name="文本框 2"/>
          <p:cNvSpPr txBox="1"/>
          <p:nvPr/>
        </p:nvSpPr>
        <p:spPr>
          <a:xfrm>
            <a:off x="7148830" y="1644902"/>
            <a:ext cx="595630" cy="367938"/>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fontAlgn="auto" latinLnBrk="1" hangingPunct="0">
              <a:lnSpc>
                <a:spcPct val="100000"/>
              </a:lnSpc>
              <a:spcBef>
                <a:spcPts val="0"/>
              </a:spcBef>
              <a:spcAft>
                <a:spcPts val="0"/>
              </a:spcAft>
              <a:buClrTx/>
              <a:buSzTx/>
              <a:buFontTx/>
              <a:buNone/>
            </a:pPr>
            <a:r>
              <a:rPr kumimoji="0" lang="en-US" altLang="zh-CN" sz="1800" b="0" i="0" u="none" strike="noStrike" cap="none" spc="0" normalizeH="0" baseline="0">
                <a:ln>
                  <a:noFill/>
                </a:ln>
                <a:solidFill>
                  <a:srgbClr val="FF0000"/>
                </a:solidFill>
                <a:effectLst>
                  <a:outerShdw blurRad="38100" dist="38100" dir="2700000" algn="tl">
                    <a:srgbClr val="000000">
                      <a:alpha val="43137"/>
                    </a:srgbClr>
                  </a:outerShdw>
                </a:effectLst>
                <a:uFillTx/>
                <a:latin typeface="微软雅黑" panose="020B0503020204020204" charset="-122"/>
                <a:ea typeface="微软雅黑" panose="020B0503020204020204" charset="-122"/>
                <a:cs typeface="Arial" panose="020B0604020202020204"/>
                <a:sym typeface="Arial" panose="020B0604020202020204"/>
              </a:rPr>
              <a:t>AC</a:t>
            </a:r>
          </a:p>
        </p:txBody>
      </p:sp>
      <p:pic>
        <p:nvPicPr>
          <p:cNvPr id="2" name="图片 -2147481636" descr=" "/>
          <p:cNvPicPr>
            <a:picLocks noChangeAspect="1"/>
          </p:cNvPicPr>
          <p:nvPr/>
        </p:nvPicPr>
        <p:blipFill>
          <a:blip r:embed="rId3"/>
          <a:stretch>
            <a:fillRect/>
          </a:stretch>
        </p:blipFill>
        <p:spPr>
          <a:xfrm>
            <a:off x="2987675" y="3885954"/>
            <a:ext cx="2190750" cy="868920"/>
          </a:xfrm>
          <a:prstGeom prst="rect">
            <a:avLst/>
          </a:prstGeom>
          <a:noFill/>
          <a:ln w="9525">
            <a:noFill/>
          </a:ln>
        </p:spPr>
      </p:pic>
    </p:spTree>
    <p:extLst>
      <p:ext uri="{BB962C8B-B14F-4D97-AF65-F5344CB8AC3E}">
        <p14:creationId xmlns:p14="http://schemas.microsoft.com/office/powerpoint/2010/main" val="979698622"/>
      </p:ext>
    </p:extLst>
  </p:cSld>
  <p:clrMapOvr>
    <a:masterClrMapping/>
  </p:clrMapOvr>
  <p:transition spd="med" advTm="2000"/>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nvSpPr>
        <p:spPr>
          <a:xfrm>
            <a:off x="326807" y="300827"/>
            <a:ext cx="724521" cy="699508"/>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284119" y="342043"/>
            <a:ext cx="809896" cy="585009"/>
          </a:xfrm>
          <a:prstGeom prst="rect">
            <a:avLst/>
          </a:prstGeom>
          <a:ln w="12700">
            <a:miter lim="400000"/>
          </a:ln>
        </p:spPr>
        <p:txBody>
          <a:bodyPr wrap="squar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ts val="0"/>
              </a:spcBef>
              <a:spcAft>
                <a:spcPts val="0"/>
              </a:spcAft>
              <a:buClrTx/>
              <a:buSzTx/>
              <a:buFontTx/>
              <a:buNone/>
              <a:defRPr sz="1800">
                <a:solidFill>
                  <a:srgbClr val="000000"/>
                </a:solidFill>
              </a:defRPr>
            </a:pPr>
            <a:r>
              <a:rPr kumimoji="0" lang="en-US" altLang="zh-CN" sz="3200" b="0" i="0" u="none" strike="noStrike" kern="0" cap="none" spc="0" normalizeH="0" baseline="0" noProof="0" dirty="0" smtClean="0">
                <a:ln>
                  <a:noFill/>
                </a:ln>
                <a:solidFill>
                  <a:srgbClr val="FFFFFF"/>
                </a:solidFill>
                <a:effectLst/>
                <a:uLnTx/>
                <a:uFillTx/>
                <a:latin typeface="+mn-lt"/>
                <a:ea typeface="方正舒体" panose="02010601030101010101" pitchFamily="2" charset="-122"/>
                <a:sym typeface="微软雅黑" panose="020B0503020204020204" charset="-122"/>
              </a:rPr>
              <a:t>1</a:t>
            </a:r>
            <a:endParaRPr kumimoji="0" sz="3200" b="0" i="0" u="none" strike="noStrike" kern="0" cap="none" spc="0" normalizeH="0" baseline="0" noProof="0" dirty="0">
              <a:ln>
                <a:noFill/>
              </a:ln>
              <a:solidFill>
                <a:srgbClr val="FFFFFF"/>
              </a:solidFill>
              <a:effectLst/>
              <a:uLnTx/>
              <a:uFillTx/>
              <a:latin typeface="+mn-lt"/>
              <a:ea typeface="方正舒体" panose="02010601030101010101" pitchFamily="2" charset="-122"/>
              <a:sym typeface="微软雅黑" panose="020B0503020204020204" charset="-122"/>
            </a:endParaRPr>
          </a:p>
        </p:txBody>
      </p:sp>
      <p:cxnSp>
        <p:nvCxnSpPr>
          <p:cNvPr id="8" name="直接连接符 7"/>
          <p:cNvCxnSpPr/>
          <p:nvPr/>
        </p:nvCxnSpPr>
        <p:spPr>
          <a:xfrm>
            <a:off x="1059874" y="833754"/>
            <a:ext cx="4669105"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sp>
        <p:nvSpPr>
          <p:cNvPr id="100" name="文本框 99"/>
          <p:cNvSpPr txBox="1"/>
          <p:nvPr/>
        </p:nvSpPr>
        <p:spPr>
          <a:xfrm>
            <a:off x="2713990" y="466607"/>
            <a:ext cx="3014980" cy="369212"/>
          </a:xfrm>
          <a:prstGeom prst="rect">
            <a:avLst/>
          </a:prstGeom>
          <a:noFill/>
          <a:ln w="9525">
            <a:noFill/>
          </a:ln>
        </p:spPr>
        <p:txBody>
          <a:bodyPr wrap="square">
            <a:spAutoFit/>
          </a:bodyPr>
          <a:lstStyle/>
          <a:p>
            <a:pPr marL="0" indent="0" algn="l" eaLnBrk="1" fontAlgn="auto" latinLnBrk="0" hangingPunct="1"/>
            <a:r>
              <a:rPr lang="zh-CN" sz="1800" b="1">
                <a:solidFill>
                  <a:srgbClr val="0000FF"/>
                </a:solidFill>
                <a:latin typeface="微软雅黑" panose="020B0503020204020204" charset="-122"/>
                <a:ea typeface="微软雅黑" panose="020B0503020204020204" charset="-122"/>
              </a:rPr>
              <a:t>知识点二、功率及其计算</a:t>
            </a:r>
            <a:endParaRPr lang="zh-CN" altLang="en-US" sz="1800" b="1">
              <a:solidFill>
                <a:srgbClr val="0000FF"/>
              </a:solidFill>
              <a:latin typeface="微软雅黑" panose="020B0503020204020204" charset="-122"/>
              <a:ea typeface="微软雅黑" panose="020B0503020204020204" charset="-122"/>
            </a:endParaRPr>
          </a:p>
        </p:txBody>
      </p:sp>
      <p:sp>
        <p:nvSpPr>
          <p:cNvPr id="3" name="文本框 2"/>
          <p:cNvSpPr txBox="1"/>
          <p:nvPr/>
        </p:nvSpPr>
        <p:spPr>
          <a:xfrm>
            <a:off x="327026" y="1000691"/>
            <a:ext cx="8679815" cy="3793968"/>
          </a:xfrm>
          <a:prstGeom prst="rect">
            <a:avLst/>
          </a:prstGeom>
          <a:noFill/>
          <a:ln w="9525">
            <a:noFill/>
          </a:ln>
        </p:spPr>
        <p:txBody>
          <a:bodyPr wrap="square">
            <a:spAutoFit/>
          </a:bodyPr>
          <a:lstStyle/>
          <a:p>
            <a:pPr marL="0" indent="0" algn="l" eaLnBrk="1" fontAlgn="auto" latinLnBrk="0" hangingPunct="1">
              <a:lnSpc>
                <a:spcPct val="150000"/>
              </a:lnSpc>
            </a:pPr>
            <a:r>
              <a:rPr lang="zh-CN" sz="1600">
                <a:latin typeface="微软雅黑" panose="020B0503020204020204" charset="-122"/>
                <a:ea typeface="微软雅黑" panose="020B0503020204020204" charset="-122"/>
                <a:cs typeface="微软雅黑" panose="020B0503020204020204" charset="-122"/>
              </a:rPr>
              <a:t>1.定义：单位时间里完成的功；或说成：单位时间内力作做的功。</a:t>
            </a:r>
          </a:p>
          <a:p>
            <a:pPr marL="0" indent="0" algn="l" eaLnBrk="1" fontAlgn="auto" latinLnBrk="0" hangingPunct="1">
              <a:lnSpc>
                <a:spcPct val="150000"/>
              </a:lnSpc>
            </a:pPr>
            <a:r>
              <a:rPr lang="zh-CN" sz="1600">
                <a:latin typeface="微软雅黑" panose="020B0503020204020204" charset="-122"/>
                <a:ea typeface="微软雅黑" panose="020B0503020204020204" charset="-122"/>
                <a:cs typeface="微软雅黑" panose="020B0503020204020204" charset="-122"/>
              </a:rPr>
              <a:t>2.功率的物理意义：功率是表示力做功快慢的物理量；即单位时间内完成的功。</a:t>
            </a:r>
          </a:p>
          <a:p>
            <a:pPr marL="0" indent="0" algn="l" eaLnBrk="1" fontAlgn="auto" latinLnBrk="0" hangingPunct="1">
              <a:lnSpc>
                <a:spcPct val="150000"/>
              </a:lnSpc>
            </a:pPr>
            <a:r>
              <a:rPr lang="zh-CN" sz="1600">
                <a:latin typeface="微软雅黑" panose="020B0503020204020204" charset="-122"/>
                <a:ea typeface="微软雅黑" panose="020B0503020204020204" charset="-122"/>
                <a:cs typeface="微软雅黑" panose="020B0503020204020204" charset="-122"/>
              </a:rPr>
              <a:t>3.公式：             。</a:t>
            </a:r>
          </a:p>
          <a:p>
            <a:pPr marL="0" indent="0" algn="l" eaLnBrk="1" fontAlgn="auto" latinLnBrk="0" hangingPunct="1">
              <a:lnSpc>
                <a:spcPct val="150000"/>
              </a:lnSpc>
            </a:pPr>
            <a:r>
              <a:rPr lang="zh-CN" sz="1600">
                <a:latin typeface="微软雅黑" panose="020B0503020204020204" charset="-122"/>
                <a:ea typeface="微软雅黑" panose="020B0503020204020204" charset="-122"/>
                <a:cs typeface="微软雅黑" panose="020B0503020204020204" charset="-122"/>
              </a:rPr>
              <a:t>4.单位：在国际单位制中，功率单位是瓦特，符号是 W 。常用单位还有千瓦（kW）、马力。</a:t>
            </a:r>
          </a:p>
          <a:p>
            <a:pPr marL="0" indent="0" algn="l" eaLnBrk="1" fontAlgn="auto" latinLnBrk="0" hangingPunct="1">
              <a:lnSpc>
                <a:spcPct val="150000"/>
              </a:lnSpc>
            </a:pPr>
            <a:r>
              <a:rPr lang="zh-CN" sz="1600">
                <a:latin typeface="微软雅黑" panose="020B0503020204020204" charset="-122"/>
                <a:ea typeface="微软雅黑" panose="020B0503020204020204" charset="-122"/>
                <a:cs typeface="微软雅黑" panose="020B0503020204020204" charset="-122"/>
              </a:rPr>
              <a:t>换算关系：</a:t>
            </a:r>
            <a:r>
              <a:rPr lang="en-US" altLang="zh-CN" sz="1600">
                <a:latin typeface="微软雅黑" panose="020B0503020204020204" charset="-122"/>
                <a:ea typeface="微软雅黑" panose="020B0503020204020204" charset="-122"/>
                <a:cs typeface="微软雅黑" panose="020B0503020204020204" charset="-122"/>
              </a:rPr>
              <a:t>1kW=1000W</a:t>
            </a:r>
            <a:r>
              <a:rPr lang="zh-CN" altLang="en-US" sz="1600">
                <a:latin typeface="微软雅黑" panose="020B0503020204020204" charset="-122"/>
                <a:ea typeface="微软雅黑" panose="020B0503020204020204" charset="-122"/>
                <a:cs typeface="微软雅黑" panose="020B0503020204020204" charset="-122"/>
              </a:rPr>
              <a:t>，</a:t>
            </a:r>
            <a:r>
              <a:rPr lang="en-US" altLang="zh-CN" sz="1600">
                <a:latin typeface="微软雅黑" panose="020B0503020204020204" charset="-122"/>
                <a:ea typeface="微软雅黑" panose="020B0503020204020204" charset="-122"/>
                <a:cs typeface="微软雅黑" panose="020B0503020204020204" charset="-122"/>
              </a:rPr>
              <a:t>1</a:t>
            </a:r>
            <a:r>
              <a:rPr lang="zh-CN" altLang="en-US" sz="1600">
                <a:latin typeface="微软雅黑" panose="020B0503020204020204" charset="-122"/>
                <a:ea typeface="微软雅黑" panose="020B0503020204020204" charset="-122"/>
                <a:cs typeface="微软雅黑" panose="020B0503020204020204" charset="-122"/>
              </a:rPr>
              <a:t>马力</a:t>
            </a:r>
            <a:r>
              <a:rPr lang="en-US" altLang="zh-CN" sz="1600">
                <a:latin typeface="微软雅黑" panose="020B0503020204020204" charset="-122"/>
                <a:ea typeface="微软雅黑" panose="020B0503020204020204" charset="-122"/>
                <a:cs typeface="微软雅黑" panose="020B0503020204020204" charset="-122"/>
              </a:rPr>
              <a:t>=735W</a:t>
            </a:r>
            <a:r>
              <a:rPr lang="zh-CN" sz="1600">
                <a:latin typeface="微软雅黑" panose="020B0503020204020204" charset="-122"/>
                <a:ea typeface="微软雅黑" panose="020B0503020204020204" charset="-122"/>
                <a:cs typeface="微软雅黑" panose="020B0503020204020204" charset="-122"/>
              </a:rPr>
              <a:t>。</a:t>
            </a:r>
          </a:p>
          <a:p>
            <a:pPr marL="0" indent="0" algn="l" eaLnBrk="1" fontAlgn="auto" latinLnBrk="0" hangingPunct="1">
              <a:lnSpc>
                <a:spcPct val="150000"/>
              </a:lnSpc>
            </a:pPr>
            <a:r>
              <a:rPr lang="zh-CN" sz="1600">
                <a:latin typeface="微软雅黑" panose="020B0503020204020204" charset="-122"/>
                <a:ea typeface="微软雅黑" panose="020B0503020204020204" charset="-122"/>
                <a:cs typeface="微软雅黑" panose="020B0503020204020204" charset="-122"/>
              </a:rPr>
              <a:t>5.功率公式的解释：（1）物体在拉力F的作用下，以速度v沿拉力的方向做匀速直线运动，则拉力做功的功率等于力与物体速度的乘积，即</a:t>
            </a:r>
            <a:r>
              <a:rPr lang="en-US" altLang="zh-CN" sz="1600">
                <a:latin typeface="微软雅黑" panose="020B0503020204020204" charset="-122"/>
                <a:ea typeface="微软雅黑" panose="020B0503020204020204" charset="-122"/>
                <a:cs typeface="微软雅黑" panose="020B0503020204020204" charset="-122"/>
              </a:rPr>
              <a:t>P=Fv</a:t>
            </a:r>
            <a:r>
              <a:rPr lang="zh-CN" sz="1600">
                <a:latin typeface="微软雅黑" panose="020B0503020204020204" charset="-122"/>
                <a:ea typeface="微软雅黑" panose="020B0503020204020204" charset="-122"/>
                <a:cs typeface="微软雅黑" panose="020B0503020204020204" charset="-122"/>
              </a:rPr>
              <a:t>。</a:t>
            </a:r>
          </a:p>
          <a:p>
            <a:pPr marL="0" indent="0" algn="l" eaLnBrk="1" fontAlgn="auto" latinLnBrk="0" hangingPunct="1">
              <a:lnSpc>
                <a:spcPct val="150000"/>
              </a:lnSpc>
            </a:pPr>
            <a:r>
              <a:rPr lang="zh-CN" sz="1600">
                <a:latin typeface="微软雅黑" panose="020B0503020204020204" charset="-122"/>
                <a:ea typeface="微软雅黑" panose="020B0503020204020204" charset="-122"/>
                <a:cs typeface="微软雅黑" panose="020B0503020204020204" charset="-122"/>
              </a:rPr>
              <a:t>（2）利用该公式时要注意：拉力F必须是恒力，且物体运动的速度应不变；v的单位必须用m/s，这样算出的功率单位才是W；速度v跟拉力F必须对应，即v必须是受到拉力的物体在拉力的方向上移动的速度。</a:t>
            </a:r>
          </a:p>
        </p:txBody>
      </p:sp>
      <p:pic>
        <p:nvPicPr>
          <p:cNvPr id="4" name="图片 -2147482581" descr="图片1"/>
          <p:cNvPicPr>
            <a:picLocks noChangeAspect="1"/>
          </p:cNvPicPr>
          <p:nvPr/>
        </p:nvPicPr>
        <p:blipFill>
          <a:blip r:embed="rId3"/>
          <a:stretch>
            <a:fillRect/>
          </a:stretch>
        </p:blipFill>
        <p:spPr>
          <a:xfrm>
            <a:off x="1058545" y="105671"/>
            <a:ext cx="1234440" cy="730148"/>
          </a:xfrm>
          <a:prstGeom prst="rect">
            <a:avLst/>
          </a:prstGeom>
          <a:noFill/>
          <a:ln w="9525">
            <a:noFill/>
          </a:ln>
        </p:spPr>
      </p:pic>
      <p:graphicFrame>
        <p:nvGraphicFramePr>
          <p:cNvPr id="2" name="对象 -2147481560"/>
          <p:cNvGraphicFramePr>
            <a:graphicFrameLocks noChangeAspect="1"/>
          </p:cNvGraphicFramePr>
          <p:nvPr/>
        </p:nvGraphicFramePr>
        <p:xfrm>
          <a:off x="1182370" y="1823141"/>
          <a:ext cx="787400" cy="394675"/>
        </p:xfrm>
        <a:graphic>
          <a:graphicData uri="http://schemas.openxmlformats.org/presentationml/2006/ole">
            <mc:AlternateContent xmlns:mc="http://schemas.openxmlformats.org/markup-compatibility/2006">
              <mc:Choice xmlns:v="urn:schemas-microsoft-com:vml" Requires="v">
                <p:oleObj spid="_x0000_s12290" r:id="rId4" imgW="787400" imgH="393700" progId="Equation.KSEE3">
                  <p:embed/>
                </p:oleObj>
              </mc:Choice>
              <mc:Fallback>
                <p:oleObj r:id="rId4" imgW="787400" imgH="393700" progId="Equation.KSEE3">
                  <p:embed/>
                  <p:pic>
                    <p:nvPicPr>
                      <p:cNvPr id="0" name=""/>
                      <p:cNvPicPr/>
                      <p:nvPr/>
                    </p:nvPicPr>
                    <p:blipFill>
                      <a:blip r:embed="rId5"/>
                      <a:stretch>
                        <a:fillRect/>
                      </a:stretch>
                    </p:blipFill>
                    <p:spPr>
                      <a:xfrm>
                        <a:off x="1182370" y="1823141"/>
                        <a:ext cx="787400" cy="394675"/>
                      </a:xfrm>
                      <a:prstGeom prst="rect">
                        <a:avLst/>
                      </a:prstGeom>
                      <a:noFill/>
                      <a:ln w="38100">
                        <a:noFill/>
                        <a:miter/>
                      </a:ln>
                    </p:spPr>
                  </p:pic>
                </p:oleObj>
              </mc:Fallback>
            </mc:AlternateContent>
          </a:graphicData>
        </a:graphic>
      </p:graphicFrame>
    </p:spTree>
    <p:extLst>
      <p:ext uri="{BB962C8B-B14F-4D97-AF65-F5344CB8AC3E}">
        <p14:creationId xmlns:p14="http://schemas.microsoft.com/office/powerpoint/2010/main" val="9806321"/>
      </p:ext>
    </p:extLst>
  </p:cSld>
  <p:clrMapOvr>
    <a:masterClrMapping/>
  </p:clrMapOvr>
  <p:transition spd="med" advTm="200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000" fill="hold">
                                          <p:stCondLst>
                                            <p:cond delay="0"/>
                                          </p:stCondLst>
                                        </p:cTn>
                                        <p:tgtEl>
                                          <p:spTgt spid="3">
                                            <p:txEl>
                                              <p:pRg st="0" end="0"/>
                                            </p:txEl>
                                          </p:spTgt>
                                        </p:tgtEl>
                                        <p:attrNameLst>
                                          <p:attrName>style.visibility</p:attrName>
                                        </p:attrNameLst>
                                      </p:cBhvr>
                                      <p:to>
                                        <p:strVal val="visible"/>
                                      </p:to>
                                    </p:set>
                                    <p:animEffect transition="in" filter="checkerboard(across)">
                                      <p:cBhvr>
                                        <p:cTn id="7" dur="1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000" fill="hold">
                                          <p:stCondLst>
                                            <p:cond delay="0"/>
                                          </p:stCondLst>
                                        </p:cTn>
                                        <p:tgtEl>
                                          <p:spTgt spid="3">
                                            <p:txEl>
                                              <p:pRg st="1" end="1"/>
                                            </p:txEl>
                                          </p:spTgt>
                                        </p:tgtEl>
                                        <p:attrNameLst>
                                          <p:attrName>style.visibility</p:attrName>
                                        </p:attrNameLst>
                                      </p:cBhvr>
                                      <p:to>
                                        <p:strVal val="visible"/>
                                      </p:to>
                                    </p:set>
                                    <p:animEffect transition="in" filter="checkerboard(across)">
                                      <p:cBhvr>
                                        <p:cTn id="12" dur="10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nodeType="clickEffect">
                                  <p:stCondLst>
                                    <p:cond delay="0"/>
                                  </p:stCondLst>
                                  <p:childTnLst>
                                    <p:set>
                                      <p:cBhvr>
                                        <p:cTn id="16" dur="1000" fill="hold">
                                          <p:stCondLst>
                                            <p:cond delay="0"/>
                                          </p:stCondLst>
                                        </p:cTn>
                                        <p:tgtEl>
                                          <p:spTgt spid="3">
                                            <p:txEl>
                                              <p:pRg st="2" end="2"/>
                                            </p:txEl>
                                          </p:spTgt>
                                        </p:tgtEl>
                                        <p:attrNameLst>
                                          <p:attrName>style.visibility</p:attrName>
                                        </p:attrNameLst>
                                      </p:cBhvr>
                                      <p:to>
                                        <p:strVal val="visible"/>
                                      </p:to>
                                    </p:set>
                                    <p:animEffect transition="in" filter="checkerboard(across)">
                                      <p:cBhvr>
                                        <p:cTn id="17" dur="10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5" presetClass="entr" presetSubtype="10" fill="hold" nodeType="clickEffect">
                                  <p:stCondLst>
                                    <p:cond delay="0"/>
                                  </p:stCondLst>
                                  <p:childTnLst>
                                    <p:set>
                                      <p:cBhvr>
                                        <p:cTn id="21" dur="1000" fill="hold">
                                          <p:stCondLst>
                                            <p:cond delay="0"/>
                                          </p:stCondLst>
                                        </p:cTn>
                                        <p:tgtEl>
                                          <p:spTgt spid="3">
                                            <p:txEl>
                                              <p:pRg st="3" end="3"/>
                                            </p:txEl>
                                          </p:spTgt>
                                        </p:tgtEl>
                                        <p:attrNameLst>
                                          <p:attrName>style.visibility</p:attrName>
                                        </p:attrNameLst>
                                      </p:cBhvr>
                                      <p:to>
                                        <p:strVal val="visible"/>
                                      </p:to>
                                    </p:set>
                                    <p:animEffect transition="in" filter="checkerboard(across)">
                                      <p:cBhvr>
                                        <p:cTn id="22" dur="10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5" presetClass="entr" presetSubtype="10" fill="hold" nodeType="clickEffect">
                                  <p:stCondLst>
                                    <p:cond delay="0"/>
                                  </p:stCondLst>
                                  <p:childTnLst>
                                    <p:set>
                                      <p:cBhvr>
                                        <p:cTn id="26" dur="1000" fill="hold">
                                          <p:stCondLst>
                                            <p:cond delay="0"/>
                                          </p:stCondLst>
                                        </p:cTn>
                                        <p:tgtEl>
                                          <p:spTgt spid="3">
                                            <p:txEl>
                                              <p:pRg st="4" end="4"/>
                                            </p:txEl>
                                          </p:spTgt>
                                        </p:tgtEl>
                                        <p:attrNameLst>
                                          <p:attrName>style.visibility</p:attrName>
                                        </p:attrNameLst>
                                      </p:cBhvr>
                                      <p:to>
                                        <p:strVal val="visible"/>
                                      </p:to>
                                    </p:set>
                                    <p:animEffect transition="in" filter="checkerboard(across)">
                                      <p:cBhvr>
                                        <p:cTn id="27" dur="10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5" presetClass="entr" presetSubtype="10" fill="hold" nodeType="clickEffect">
                                  <p:stCondLst>
                                    <p:cond delay="0"/>
                                  </p:stCondLst>
                                  <p:childTnLst>
                                    <p:set>
                                      <p:cBhvr>
                                        <p:cTn id="31" dur="1000" fill="hold">
                                          <p:stCondLst>
                                            <p:cond delay="0"/>
                                          </p:stCondLst>
                                        </p:cTn>
                                        <p:tgtEl>
                                          <p:spTgt spid="3">
                                            <p:txEl>
                                              <p:pRg st="5" end="5"/>
                                            </p:txEl>
                                          </p:spTgt>
                                        </p:tgtEl>
                                        <p:attrNameLst>
                                          <p:attrName>style.visibility</p:attrName>
                                        </p:attrNameLst>
                                      </p:cBhvr>
                                      <p:to>
                                        <p:strVal val="visible"/>
                                      </p:to>
                                    </p:set>
                                    <p:animEffect transition="in" filter="checkerboard(across)">
                                      <p:cBhvr>
                                        <p:cTn id="32" dur="1000"/>
                                        <p:tgtEl>
                                          <p:spTgt spid="3">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5" presetClass="entr" presetSubtype="10" fill="hold" nodeType="clickEffect">
                                  <p:stCondLst>
                                    <p:cond delay="0"/>
                                  </p:stCondLst>
                                  <p:childTnLst>
                                    <p:set>
                                      <p:cBhvr>
                                        <p:cTn id="36" dur="1000" fill="hold">
                                          <p:stCondLst>
                                            <p:cond delay="0"/>
                                          </p:stCondLst>
                                        </p:cTn>
                                        <p:tgtEl>
                                          <p:spTgt spid="3">
                                            <p:txEl>
                                              <p:pRg st="6" end="6"/>
                                            </p:txEl>
                                          </p:spTgt>
                                        </p:tgtEl>
                                        <p:attrNameLst>
                                          <p:attrName>style.visibility</p:attrName>
                                        </p:attrNameLst>
                                      </p:cBhvr>
                                      <p:to>
                                        <p:strVal val="visible"/>
                                      </p:to>
                                    </p:set>
                                    <p:animEffect transition="in" filter="checkerboard(across)">
                                      <p:cBhvr>
                                        <p:cTn id="37" dur="10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nvSpPr>
        <p:spPr>
          <a:xfrm>
            <a:off x="326807" y="300827"/>
            <a:ext cx="724521" cy="699508"/>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284119" y="342043"/>
            <a:ext cx="809896" cy="585009"/>
          </a:xfrm>
          <a:prstGeom prst="rect">
            <a:avLst/>
          </a:prstGeom>
          <a:ln w="12700">
            <a:miter lim="400000"/>
          </a:ln>
        </p:spPr>
        <p:txBody>
          <a:bodyPr wrap="squar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ts val="0"/>
              </a:spcBef>
              <a:spcAft>
                <a:spcPts val="0"/>
              </a:spcAft>
              <a:buClrTx/>
              <a:buSzTx/>
              <a:buFontTx/>
              <a:buNone/>
              <a:defRPr sz="1800">
                <a:solidFill>
                  <a:srgbClr val="000000"/>
                </a:solidFill>
              </a:defRPr>
            </a:pPr>
            <a:r>
              <a:rPr kumimoji="0" lang="en-US" altLang="zh-CN" sz="3200" b="0" i="0" u="none" strike="noStrike" kern="0" cap="none" spc="0" normalizeH="0" baseline="0" noProof="0" dirty="0" smtClean="0">
                <a:ln>
                  <a:noFill/>
                </a:ln>
                <a:solidFill>
                  <a:srgbClr val="FFFFFF"/>
                </a:solidFill>
                <a:effectLst/>
                <a:uLnTx/>
                <a:uFillTx/>
                <a:latin typeface="+mn-lt"/>
                <a:ea typeface="方正舒体" panose="02010601030101010101" pitchFamily="2" charset="-122"/>
                <a:sym typeface="微软雅黑" panose="020B0503020204020204" charset="-122"/>
              </a:rPr>
              <a:t>4</a:t>
            </a:r>
            <a:endParaRPr kumimoji="0" sz="3200" b="0" i="0" u="none" strike="noStrike" kern="0" cap="none" spc="0" normalizeH="0" baseline="0" noProof="0" dirty="0">
              <a:ln>
                <a:noFill/>
              </a:ln>
              <a:solidFill>
                <a:srgbClr val="FFFFFF"/>
              </a:solidFill>
              <a:effectLst/>
              <a:uLnTx/>
              <a:uFillTx/>
              <a:latin typeface="+mn-lt"/>
              <a:ea typeface="方正舒体" panose="02010601030101010101" pitchFamily="2" charset="-122"/>
              <a:sym typeface="微软雅黑" panose="020B0503020204020204" charset="-122"/>
            </a:endParaRPr>
          </a:p>
        </p:txBody>
      </p:sp>
      <p:cxnSp>
        <p:nvCxnSpPr>
          <p:cNvPr id="8" name="直接连接符 7"/>
          <p:cNvCxnSpPr/>
          <p:nvPr/>
        </p:nvCxnSpPr>
        <p:spPr>
          <a:xfrm>
            <a:off x="1059874" y="833754"/>
            <a:ext cx="4669105"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sp>
        <p:nvSpPr>
          <p:cNvPr id="100" name="文本框 99"/>
          <p:cNvSpPr txBox="1"/>
          <p:nvPr/>
        </p:nvSpPr>
        <p:spPr>
          <a:xfrm>
            <a:off x="327026" y="1128642"/>
            <a:ext cx="8658225" cy="507984"/>
          </a:xfrm>
          <a:prstGeom prst="rect">
            <a:avLst/>
          </a:prstGeom>
          <a:noFill/>
          <a:ln w="9525">
            <a:noFill/>
          </a:ln>
        </p:spPr>
        <p:txBody>
          <a:bodyPr wrap="square">
            <a:spAutoFit/>
          </a:bodyPr>
          <a:lstStyle/>
          <a:p>
            <a:pPr marL="0" indent="0" algn="l" eaLnBrk="1" fontAlgn="auto" latinLnBrk="0" hangingPunct="1">
              <a:lnSpc>
                <a:spcPct val="150000"/>
              </a:lnSpc>
            </a:pPr>
            <a:r>
              <a:rPr lang="en-US" altLang="zh-CN" sz="1800" b="1">
                <a:latin typeface="微软雅黑" panose="020B0503020204020204" charset="-122"/>
                <a:ea typeface="微软雅黑" panose="020B0503020204020204" charset="-122"/>
                <a:cs typeface="微软雅黑" panose="020B0503020204020204" charset="-122"/>
              </a:rPr>
              <a:t>4.（2018•烟台）</a:t>
            </a:r>
            <a:r>
              <a:rPr sz="1800">
                <a:latin typeface="微软雅黑" panose="020B0503020204020204" charset="-122"/>
                <a:ea typeface="微软雅黑" panose="020B0503020204020204" charset="-122"/>
                <a:cs typeface="微软雅黑" panose="020B0503020204020204" charset="-122"/>
              </a:rPr>
              <a:t>如图所描述的情景中，没有发生动能转化为势能的是（　　）。</a:t>
            </a:r>
          </a:p>
        </p:txBody>
      </p:sp>
      <p:pic>
        <p:nvPicPr>
          <p:cNvPr id="7" name="图片 -2147482531" descr="图片4"/>
          <p:cNvPicPr>
            <a:picLocks noChangeAspect="1"/>
          </p:cNvPicPr>
          <p:nvPr/>
        </p:nvPicPr>
        <p:blipFill>
          <a:blip r:embed="rId2"/>
          <a:stretch>
            <a:fillRect/>
          </a:stretch>
        </p:blipFill>
        <p:spPr>
          <a:xfrm>
            <a:off x="1058545" y="121586"/>
            <a:ext cx="1203960" cy="712324"/>
          </a:xfrm>
          <a:prstGeom prst="rect">
            <a:avLst/>
          </a:prstGeom>
          <a:noFill/>
          <a:ln w="9525">
            <a:noFill/>
          </a:ln>
        </p:spPr>
      </p:pic>
      <p:sp>
        <p:nvSpPr>
          <p:cNvPr id="9" name="文本框 8"/>
          <p:cNvSpPr txBox="1"/>
          <p:nvPr/>
        </p:nvSpPr>
        <p:spPr>
          <a:xfrm>
            <a:off x="7737476" y="1268688"/>
            <a:ext cx="342265" cy="367938"/>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fontAlgn="auto" latinLnBrk="1" hangingPunct="0">
              <a:lnSpc>
                <a:spcPct val="100000"/>
              </a:lnSpc>
              <a:spcBef>
                <a:spcPts val="0"/>
              </a:spcBef>
              <a:spcAft>
                <a:spcPts val="0"/>
              </a:spcAft>
              <a:buClrTx/>
              <a:buSzTx/>
              <a:buFontTx/>
              <a:buNone/>
            </a:pPr>
            <a:r>
              <a:rPr kumimoji="0" lang="en-US" altLang="zh-CN" sz="1800" b="0" i="0" u="none" strike="noStrike" cap="none" spc="0" normalizeH="0" baseline="0">
                <a:ln>
                  <a:noFill/>
                </a:ln>
                <a:solidFill>
                  <a:srgbClr val="FF0000"/>
                </a:solidFill>
                <a:effectLst>
                  <a:outerShdw blurRad="38100" dist="38100" dir="2700000" algn="tl">
                    <a:srgbClr val="000000">
                      <a:alpha val="43137"/>
                    </a:srgbClr>
                  </a:outerShdw>
                </a:effectLst>
                <a:uFillTx/>
                <a:latin typeface="微软雅黑" panose="020B0503020204020204" charset="-122"/>
                <a:ea typeface="微软雅黑" panose="020B0503020204020204" charset="-122"/>
                <a:cs typeface="Arial" panose="020B0604020202020204"/>
                <a:sym typeface="Arial" panose="020B0604020202020204"/>
              </a:rPr>
              <a:t>A</a:t>
            </a:r>
          </a:p>
        </p:txBody>
      </p:sp>
      <p:pic>
        <p:nvPicPr>
          <p:cNvPr id="2" name="图片 -2147481628"/>
          <p:cNvPicPr>
            <a:picLocks noChangeAspect="1"/>
          </p:cNvPicPr>
          <p:nvPr/>
        </p:nvPicPr>
        <p:blipFill>
          <a:blip r:embed="rId3"/>
          <a:stretch>
            <a:fillRect/>
          </a:stretch>
        </p:blipFill>
        <p:spPr>
          <a:xfrm>
            <a:off x="953770" y="2042123"/>
            <a:ext cx="7404100" cy="1622621"/>
          </a:xfrm>
          <a:prstGeom prst="rect">
            <a:avLst/>
          </a:prstGeom>
          <a:noFill/>
          <a:ln w="9525">
            <a:noFill/>
          </a:ln>
        </p:spPr>
      </p:pic>
    </p:spTree>
    <p:extLst>
      <p:ext uri="{BB962C8B-B14F-4D97-AF65-F5344CB8AC3E}">
        <p14:creationId xmlns:p14="http://schemas.microsoft.com/office/powerpoint/2010/main" val="3026744559"/>
      </p:ext>
    </p:extLst>
  </p:cSld>
  <p:clrMapOvr>
    <a:masterClrMapping/>
  </p:clrMapOvr>
  <p:transition spd="med" advTm="2000"/>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nvSpPr>
        <p:spPr>
          <a:xfrm>
            <a:off x="326807" y="300827"/>
            <a:ext cx="724521" cy="699508"/>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284119" y="342043"/>
            <a:ext cx="809896" cy="585009"/>
          </a:xfrm>
          <a:prstGeom prst="rect">
            <a:avLst/>
          </a:prstGeom>
          <a:ln w="12700">
            <a:miter lim="400000"/>
          </a:ln>
        </p:spPr>
        <p:txBody>
          <a:bodyPr wrap="squar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ts val="0"/>
              </a:spcBef>
              <a:spcAft>
                <a:spcPts val="0"/>
              </a:spcAft>
              <a:buClrTx/>
              <a:buSzTx/>
              <a:buFontTx/>
              <a:buNone/>
              <a:defRPr sz="1800">
                <a:solidFill>
                  <a:srgbClr val="000000"/>
                </a:solidFill>
              </a:defRPr>
            </a:pPr>
            <a:r>
              <a:rPr kumimoji="0" lang="en-US" altLang="zh-CN" sz="3200" b="0" i="0" u="none" strike="noStrike" kern="0" cap="none" spc="0" normalizeH="0" baseline="0" noProof="0" dirty="0" smtClean="0">
                <a:ln>
                  <a:noFill/>
                </a:ln>
                <a:solidFill>
                  <a:srgbClr val="FFFFFF"/>
                </a:solidFill>
                <a:effectLst/>
                <a:uLnTx/>
                <a:uFillTx/>
                <a:latin typeface="+mn-lt"/>
                <a:ea typeface="方正舒体" panose="02010601030101010101" pitchFamily="2" charset="-122"/>
                <a:sym typeface="微软雅黑" panose="020B0503020204020204" charset="-122"/>
              </a:rPr>
              <a:t>4</a:t>
            </a:r>
            <a:endParaRPr kumimoji="0" sz="3200" b="0" i="0" u="none" strike="noStrike" kern="0" cap="none" spc="0" normalizeH="0" baseline="0" noProof="0" dirty="0">
              <a:ln>
                <a:noFill/>
              </a:ln>
              <a:solidFill>
                <a:srgbClr val="FFFFFF"/>
              </a:solidFill>
              <a:effectLst/>
              <a:uLnTx/>
              <a:uFillTx/>
              <a:latin typeface="+mn-lt"/>
              <a:ea typeface="方正舒体" panose="02010601030101010101" pitchFamily="2" charset="-122"/>
              <a:sym typeface="微软雅黑" panose="020B0503020204020204" charset="-122"/>
            </a:endParaRPr>
          </a:p>
        </p:txBody>
      </p:sp>
      <p:cxnSp>
        <p:nvCxnSpPr>
          <p:cNvPr id="8" name="直接连接符 7"/>
          <p:cNvCxnSpPr/>
          <p:nvPr/>
        </p:nvCxnSpPr>
        <p:spPr>
          <a:xfrm>
            <a:off x="1059874" y="833754"/>
            <a:ext cx="4669105"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sp>
        <p:nvSpPr>
          <p:cNvPr id="100" name="文本框 99"/>
          <p:cNvSpPr txBox="1"/>
          <p:nvPr/>
        </p:nvSpPr>
        <p:spPr>
          <a:xfrm>
            <a:off x="283846" y="1000691"/>
            <a:ext cx="8658225" cy="1341257"/>
          </a:xfrm>
          <a:prstGeom prst="rect">
            <a:avLst/>
          </a:prstGeom>
          <a:noFill/>
          <a:ln w="9525">
            <a:noFill/>
          </a:ln>
        </p:spPr>
        <p:txBody>
          <a:bodyPr wrap="square">
            <a:spAutoFit/>
          </a:bodyPr>
          <a:lstStyle/>
          <a:p>
            <a:pPr marL="0" indent="0" algn="l" eaLnBrk="1" fontAlgn="auto" latinLnBrk="0" hangingPunct="1">
              <a:lnSpc>
                <a:spcPct val="150000"/>
              </a:lnSpc>
            </a:pPr>
            <a:r>
              <a:rPr lang="en-US" sz="1800">
                <a:latin typeface="微软雅黑" panose="020B0503020204020204" charset="-122"/>
                <a:ea typeface="微软雅黑" panose="020B0503020204020204" charset="-122"/>
                <a:cs typeface="微软雅黑" panose="020B0503020204020204" charset="-122"/>
              </a:rPr>
              <a:t>5.</a:t>
            </a:r>
            <a:r>
              <a:rPr sz="1800" b="1">
                <a:ea typeface="微软雅黑" panose="020B0503020204020204" charset="-122"/>
              </a:rPr>
              <a:t>（2020·安徽）</a:t>
            </a:r>
            <a:r>
              <a:rPr sz="1800">
                <a:ea typeface="微软雅黑" panose="020B0503020204020204" charset="-122"/>
              </a:rPr>
              <a:t>如图所示，工人沿斜面用一定大小的力 F 把一重为 600N 的物体从斜面底部匀速推到顶端（不考虑物体的大小）。已知斜面长 L=3m，高 h =1.5m</a:t>
            </a:r>
            <a:r>
              <a:rPr lang="zh-CN" sz="1800">
                <a:ea typeface="微软雅黑" panose="020B0503020204020204" charset="-122"/>
              </a:rPr>
              <a:t>。</a:t>
            </a:r>
            <a:r>
              <a:rPr sz="1800">
                <a:ea typeface="微软雅黑" panose="020B0503020204020204" charset="-122"/>
              </a:rPr>
              <a:t>若该过程中斜面的效率为 60%，则力 F 所做的功为________J。</a:t>
            </a:r>
          </a:p>
        </p:txBody>
      </p:sp>
      <p:pic>
        <p:nvPicPr>
          <p:cNvPr id="7" name="图片 -2147482531" descr="图片4"/>
          <p:cNvPicPr>
            <a:picLocks noChangeAspect="1"/>
          </p:cNvPicPr>
          <p:nvPr/>
        </p:nvPicPr>
        <p:blipFill>
          <a:blip r:embed="rId2"/>
          <a:stretch>
            <a:fillRect/>
          </a:stretch>
        </p:blipFill>
        <p:spPr>
          <a:xfrm>
            <a:off x="1058545" y="121586"/>
            <a:ext cx="1203960" cy="712324"/>
          </a:xfrm>
          <a:prstGeom prst="rect">
            <a:avLst/>
          </a:prstGeom>
          <a:noFill/>
          <a:ln w="9525">
            <a:noFill/>
          </a:ln>
        </p:spPr>
      </p:pic>
      <p:sp>
        <p:nvSpPr>
          <p:cNvPr id="9" name="文本框 8"/>
          <p:cNvSpPr txBox="1"/>
          <p:nvPr/>
        </p:nvSpPr>
        <p:spPr>
          <a:xfrm>
            <a:off x="5370830" y="1847968"/>
            <a:ext cx="869950" cy="367938"/>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fontAlgn="auto" latinLnBrk="1" hangingPunct="0">
              <a:lnSpc>
                <a:spcPct val="100000"/>
              </a:lnSpc>
              <a:spcBef>
                <a:spcPts val="0"/>
              </a:spcBef>
              <a:spcAft>
                <a:spcPts val="0"/>
              </a:spcAft>
              <a:buClrTx/>
              <a:buSzTx/>
              <a:buFontTx/>
              <a:buNone/>
            </a:pPr>
            <a:r>
              <a:rPr kumimoji="0" lang="en-US" sz="1800" b="0" i="0" u="none" strike="noStrike" cap="none" spc="0" normalizeH="0">
                <a:ln>
                  <a:noFill/>
                </a:ln>
                <a:solidFill>
                  <a:srgbClr val="FF0000"/>
                </a:solidFill>
                <a:effectLst>
                  <a:outerShdw blurRad="38100" dist="38100" dir="2700000" algn="tl">
                    <a:srgbClr val="000000">
                      <a:alpha val="43137"/>
                    </a:srgbClr>
                  </a:outerShdw>
                </a:effectLst>
                <a:uFillTx/>
                <a:ea typeface="微软雅黑" panose="020B0503020204020204" charset="-122"/>
                <a:sym typeface="Arial" panose="020B0604020202020204"/>
              </a:rPr>
              <a:t>1500J</a:t>
            </a:r>
          </a:p>
        </p:txBody>
      </p:sp>
      <p:pic>
        <p:nvPicPr>
          <p:cNvPr id="2" name="图片 -2147481626"/>
          <p:cNvPicPr>
            <a:picLocks noChangeAspect="1"/>
          </p:cNvPicPr>
          <p:nvPr/>
        </p:nvPicPr>
        <p:blipFill>
          <a:blip r:embed="rId3"/>
          <a:stretch>
            <a:fillRect/>
          </a:stretch>
        </p:blipFill>
        <p:spPr>
          <a:xfrm>
            <a:off x="2778126" y="2610581"/>
            <a:ext cx="3147695" cy="1726383"/>
          </a:xfrm>
          <a:prstGeom prst="rect">
            <a:avLst/>
          </a:prstGeom>
          <a:noFill/>
          <a:ln w="9525">
            <a:noFill/>
          </a:ln>
        </p:spPr>
      </p:pic>
    </p:spTree>
    <p:extLst>
      <p:ext uri="{BB962C8B-B14F-4D97-AF65-F5344CB8AC3E}">
        <p14:creationId xmlns:p14="http://schemas.microsoft.com/office/powerpoint/2010/main" val="957281346"/>
      </p:ext>
    </p:extLst>
  </p:cSld>
  <p:clrMapOvr>
    <a:masterClrMapping/>
  </p:clrMapOvr>
  <p:transition spd="med" advTm="2000"/>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nvSpPr>
        <p:spPr>
          <a:xfrm>
            <a:off x="326807" y="300827"/>
            <a:ext cx="724521" cy="699508"/>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284119" y="342043"/>
            <a:ext cx="809896" cy="585009"/>
          </a:xfrm>
          <a:prstGeom prst="rect">
            <a:avLst/>
          </a:prstGeom>
          <a:ln w="12700">
            <a:miter lim="400000"/>
          </a:ln>
        </p:spPr>
        <p:txBody>
          <a:bodyPr wrap="squar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ts val="0"/>
              </a:spcBef>
              <a:spcAft>
                <a:spcPts val="0"/>
              </a:spcAft>
              <a:buClrTx/>
              <a:buSzTx/>
              <a:buFontTx/>
              <a:buNone/>
              <a:defRPr sz="1800">
                <a:solidFill>
                  <a:srgbClr val="000000"/>
                </a:solidFill>
              </a:defRPr>
            </a:pPr>
            <a:r>
              <a:rPr kumimoji="0" lang="en-US" altLang="zh-CN" sz="3200" b="0" i="0" u="none" strike="noStrike" kern="0" cap="none" spc="0" normalizeH="0" baseline="0" noProof="0" dirty="0" smtClean="0">
                <a:ln>
                  <a:noFill/>
                </a:ln>
                <a:solidFill>
                  <a:srgbClr val="FFFFFF"/>
                </a:solidFill>
                <a:effectLst/>
                <a:uLnTx/>
                <a:uFillTx/>
                <a:latin typeface="+mn-lt"/>
                <a:ea typeface="方正舒体" panose="02010601030101010101" pitchFamily="2" charset="-122"/>
                <a:sym typeface="微软雅黑" panose="020B0503020204020204" charset="-122"/>
              </a:rPr>
              <a:t>4</a:t>
            </a:r>
            <a:endParaRPr kumimoji="0" sz="3200" b="0" i="0" u="none" strike="noStrike" kern="0" cap="none" spc="0" normalizeH="0" baseline="0" noProof="0" dirty="0">
              <a:ln>
                <a:noFill/>
              </a:ln>
              <a:solidFill>
                <a:srgbClr val="FFFFFF"/>
              </a:solidFill>
              <a:effectLst/>
              <a:uLnTx/>
              <a:uFillTx/>
              <a:latin typeface="+mn-lt"/>
              <a:ea typeface="方正舒体" panose="02010601030101010101" pitchFamily="2" charset="-122"/>
              <a:sym typeface="微软雅黑" panose="020B0503020204020204" charset="-122"/>
            </a:endParaRPr>
          </a:p>
        </p:txBody>
      </p:sp>
      <p:cxnSp>
        <p:nvCxnSpPr>
          <p:cNvPr id="8" name="直接连接符 7"/>
          <p:cNvCxnSpPr/>
          <p:nvPr/>
        </p:nvCxnSpPr>
        <p:spPr>
          <a:xfrm>
            <a:off x="1059874" y="833754"/>
            <a:ext cx="4669105"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sp>
        <p:nvSpPr>
          <p:cNvPr id="100" name="文本框 99"/>
          <p:cNvSpPr txBox="1"/>
          <p:nvPr/>
        </p:nvSpPr>
        <p:spPr>
          <a:xfrm>
            <a:off x="283846" y="1000691"/>
            <a:ext cx="8658225" cy="2590847"/>
          </a:xfrm>
          <a:prstGeom prst="rect">
            <a:avLst/>
          </a:prstGeom>
          <a:noFill/>
          <a:ln w="9525">
            <a:noFill/>
          </a:ln>
        </p:spPr>
        <p:txBody>
          <a:bodyPr wrap="square">
            <a:spAutoFit/>
          </a:bodyPr>
          <a:lstStyle/>
          <a:p>
            <a:pPr marL="0" indent="0" algn="l" eaLnBrk="1" fontAlgn="auto" latinLnBrk="0" hangingPunct="1">
              <a:lnSpc>
                <a:spcPct val="150000"/>
              </a:lnSpc>
            </a:pPr>
            <a:r>
              <a:rPr lang="en-US" sz="1800">
                <a:latin typeface="微软雅黑" panose="020B0503020204020204" charset="-122"/>
                <a:ea typeface="微软雅黑" panose="020B0503020204020204" charset="-122"/>
                <a:cs typeface="微软雅黑" panose="020B0503020204020204" charset="-122"/>
              </a:rPr>
              <a:t>6.</a:t>
            </a:r>
            <a:r>
              <a:rPr sz="1800" b="1">
                <a:ea typeface="微软雅黑" panose="020B0503020204020204" charset="-122"/>
              </a:rPr>
              <a:t>（2020·贵州黔南）</a:t>
            </a:r>
            <a:r>
              <a:rPr sz="1800">
                <a:ea typeface="微软雅黑" panose="020B0503020204020204" charset="-122"/>
              </a:rPr>
              <a:t>2020年5月5日 18时00分，长征五号B运载火箭，搭载新一代载人飞船试验船，在我国文昌航天发射场点火升空，然后进入预定轨道。5月8日13时49分，载人飞船试验船的返回舱成功着陆在东风着陆场预定区域。新飞船试验船飞行试验任务取得圆满成功。在火箭加速升空过程中，对于火箭搭载的载人飞船试验船的动能_______（ 选填“不变”“增大”“减少”）。在返回舱返回地面的过程中会与大气摩擦，返回舱的部分机械能转化为______能。</a:t>
            </a:r>
          </a:p>
        </p:txBody>
      </p:sp>
      <p:pic>
        <p:nvPicPr>
          <p:cNvPr id="7" name="图片 -2147482531" descr="图片4"/>
          <p:cNvPicPr>
            <a:picLocks noChangeAspect="1"/>
          </p:cNvPicPr>
          <p:nvPr/>
        </p:nvPicPr>
        <p:blipFill>
          <a:blip r:embed="rId2"/>
          <a:stretch>
            <a:fillRect/>
          </a:stretch>
        </p:blipFill>
        <p:spPr>
          <a:xfrm>
            <a:off x="1058545" y="121586"/>
            <a:ext cx="1203960" cy="712324"/>
          </a:xfrm>
          <a:prstGeom prst="rect">
            <a:avLst/>
          </a:prstGeom>
          <a:noFill/>
          <a:ln w="9525">
            <a:noFill/>
          </a:ln>
        </p:spPr>
      </p:pic>
      <p:sp>
        <p:nvSpPr>
          <p:cNvPr id="9" name="文本框 8"/>
          <p:cNvSpPr txBox="1"/>
          <p:nvPr/>
        </p:nvSpPr>
        <p:spPr>
          <a:xfrm>
            <a:off x="1192530" y="2695245"/>
            <a:ext cx="637540" cy="367938"/>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fontAlgn="auto" latinLnBrk="1" hangingPunct="0">
              <a:lnSpc>
                <a:spcPct val="100000"/>
              </a:lnSpc>
              <a:spcBef>
                <a:spcPts val="0"/>
              </a:spcBef>
              <a:spcAft>
                <a:spcPts val="0"/>
              </a:spcAft>
              <a:buClrTx/>
              <a:buSzTx/>
              <a:buFontTx/>
              <a:buNone/>
            </a:pPr>
            <a:r>
              <a:rPr kumimoji="0" lang="zh-CN" altLang="en-US" sz="1800" b="0" i="0" u="none" strike="noStrike" cap="none" spc="0" normalizeH="0">
                <a:ln>
                  <a:noFill/>
                </a:ln>
                <a:solidFill>
                  <a:srgbClr val="FF0000"/>
                </a:solidFill>
                <a:effectLst>
                  <a:outerShdw blurRad="38100" dist="38100" dir="2700000" algn="tl">
                    <a:srgbClr val="000000">
                      <a:alpha val="43137"/>
                    </a:srgbClr>
                  </a:outerShdw>
                </a:effectLst>
                <a:uFillTx/>
                <a:ea typeface="微软雅黑" panose="020B0503020204020204" charset="-122"/>
                <a:sym typeface="Arial" panose="020B0604020202020204"/>
              </a:rPr>
              <a:t>增大</a:t>
            </a:r>
          </a:p>
        </p:txBody>
      </p:sp>
      <p:sp>
        <p:nvSpPr>
          <p:cNvPr id="3" name="文本框 2"/>
          <p:cNvSpPr txBox="1"/>
          <p:nvPr/>
        </p:nvSpPr>
        <p:spPr>
          <a:xfrm>
            <a:off x="3973830" y="3133843"/>
            <a:ext cx="482600" cy="367938"/>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fontAlgn="auto" latinLnBrk="1" hangingPunct="0">
              <a:lnSpc>
                <a:spcPct val="100000"/>
              </a:lnSpc>
              <a:spcBef>
                <a:spcPts val="0"/>
              </a:spcBef>
              <a:spcAft>
                <a:spcPts val="0"/>
              </a:spcAft>
              <a:buClrTx/>
              <a:buSzTx/>
              <a:buFontTx/>
              <a:buNone/>
            </a:pPr>
            <a:r>
              <a:rPr kumimoji="0" lang="zh-CN" altLang="en-US" sz="1800" b="0" i="0" u="none" strike="noStrike" cap="none" spc="0" normalizeH="0">
                <a:ln>
                  <a:noFill/>
                </a:ln>
                <a:solidFill>
                  <a:srgbClr val="FF0000"/>
                </a:solidFill>
                <a:effectLst>
                  <a:outerShdw blurRad="38100" dist="38100" dir="2700000" algn="tl">
                    <a:srgbClr val="000000">
                      <a:alpha val="43137"/>
                    </a:srgbClr>
                  </a:outerShdw>
                </a:effectLst>
                <a:uFillTx/>
                <a:ea typeface="微软雅黑" panose="020B0503020204020204" charset="-122"/>
                <a:sym typeface="Arial" panose="020B0604020202020204"/>
              </a:rPr>
              <a:t>内</a:t>
            </a:r>
          </a:p>
        </p:txBody>
      </p:sp>
    </p:spTree>
    <p:extLst>
      <p:ext uri="{BB962C8B-B14F-4D97-AF65-F5344CB8AC3E}">
        <p14:creationId xmlns:p14="http://schemas.microsoft.com/office/powerpoint/2010/main" val="3832035952"/>
      </p:ext>
    </p:extLst>
  </p:cSld>
  <p:clrMapOvr>
    <a:masterClrMapping/>
  </p:clrMapOvr>
  <p:transition spd="med" advTm="200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000" fill="hold">
                                          <p:stCondLst>
                                            <p:cond delay="0"/>
                                          </p:stCondLst>
                                        </p:cTn>
                                        <p:tgtEl>
                                          <p:spTgt spid="100"/>
                                        </p:tgtEl>
                                        <p:attrNameLst>
                                          <p:attrName>style.visibility</p:attrName>
                                        </p:attrNameLst>
                                      </p:cBhvr>
                                      <p:to>
                                        <p:strVal val="visible"/>
                                      </p:to>
                                    </p:set>
                                    <p:animEffect transition="in" filter="checkerboard(across)">
                                      <p:cBhvr>
                                        <p:cTn id="7" dur="1000"/>
                                        <p:tgtEl>
                                          <p:spTgt spid="100"/>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000" fill="hold">
                                          <p:stCondLst>
                                            <p:cond delay="0"/>
                                          </p:stCondLst>
                                        </p:cTn>
                                        <p:tgtEl>
                                          <p:spTgt spid="9"/>
                                        </p:tgtEl>
                                        <p:attrNameLst>
                                          <p:attrName>style.visibility</p:attrName>
                                        </p:attrNameLst>
                                      </p:cBhvr>
                                      <p:to>
                                        <p:strVal val="visible"/>
                                      </p:to>
                                    </p:set>
                                    <p:animEffect transition="in" filter="checkerboard(across)">
                                      <p:cBhvr>
                                        <p:cTn id="12" dur="10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grpId="0" nodeType="clickEffect">
                                  <p:stCondLst>
                                    <p:cond delay="0"/>
                                  </p:stCondLst>
                                  <p:childTnLst>
                                    <p:set>
                                      <p:cBhvr>
                                        <p:cTn id="16" dur="1000" fill="hold">
                                          <p:stCondLst>
                                            <p:cond delay="0"/>
                                          </p:stCondLst>
                                        </p:cTn>
                                        <p:tgtEl>
                                          <p:spTgt spid="3"/>
                                        </p:tgtEl>
                                        <p:attrNameLst>
                                          <p:attrName>style.visibility</p:attrName>
                                        </p:attrNameLst>
                                      </p:cBhvr>
                                      <p:to>
                                        <p:strVal val="visible"/>
                                      </p:to>
                                    </p:set>
                                    <p:animEffect transition="in" filter="checkerboard(across)">
                                      <p:cBhvr>
                                        <p:cTn id="17"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9" grpId="0" bldLvl="0" animBg="1"/>
      <p:bldP spid="3" grpId="0" bldLvl="0"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nvSpPr>
        <p:spPr>
          <a:xfrm>
            <a:off x="326807" y="300827"/>
            <a:ext cx="724521" cy="699508"/>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284119" y="342043"/>
            <a:ext cx="809896" cy="585009"/>
          </a:xfrm>
          <a:prstGeom prst="rect">
            <a:avLst/>
          </a:prstGeom>
          <a:ln w="12700">
            <a:miter lim="400000"/>
          </a:ln>
        </p:spPr>
        <p:txBody>
          <a:bodyPr wrap="squar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ts val="0"/>
              </a:spcBef>
              <a:spcAft>
                <a:spcPts val="0"/>
              </a:spcAft>
              <a:buClrTx/>
              <a:buSzTx/>
              <a:buFontTx/>
              <a:buNone/>
              <a:defRPr sz="1800">
                <a:solidFill>
                  <a:srgbClr val="000000"/>
                </a:solidFill>
              </a:defRPr>
            </a:pPr>
            <a:r>
              <a:rPr kumimoji="0" lang="en-US" altLang="zh-CN" sz="3200" b="0" i="0" u="none" strike="noStrike" kern="0" cap="none" spc="0" normalizeH="0" baseline="0" noProof="0" dirty="0" smtClean="0">
                <a:ln>
                  <a:noFill/>
                </a:ln>
                <a:solidFill>
                  <a:srgbClr val="FFFFFF"/>
                </a:solidFill>
                <a:effectLst/>
                <a:uLnTx/>
                <a:uFillTx/>
                <a:latin typeface="+mn-lt"/>
                <a:ea typeface="方正舒体" panose="02010601030101010101" pitchFamily="2" charset="-122"/>
                <a:sym typeface="微软雅黑" panose="020B0503020204020204" charset="-122"/>
              </a:rPr>
              <a:t>4</a:t>
            </a:r>
            <a:endParaRPr kumimoji="0" sz="3200" b="0" i="0" u="none" strike="noStrike" kern="0" cap="none" spc="0" normalizeH="0" baseline="0" noProof="0" dirty="0">
              <a:ln>
                <a:noFill/>
              </a:ln>
              <a:solidFill>
                <a:srgbClr val="FFFFFF"/>
              </a:solidFill>
              <a:effectLst/>
              <a:uLnTx/>
              <a:uFillTx/>
              <a:latin typeface="+mn-lt"/>
              <a:ea typeface="方正舒体" panose="02010601030101010101" pitchFamily="2" charset="-122"/>
              <a:sym typeface="微软雅黑" panose="020B0503020204020204" charset="-122"/>
            </a:endParaRPr>
          </a:p>
        </p:txBody>
      </p:sp>
      <p:cxnSp>
        <p:nvCxnSpPr>
          <p:cNvPr id="8" name="直接连接符 7"/>
          <p:cNvCxnSpPr/>
          <p:nvPr/>
        </p:nvCxnSpPr>
        <p:spPr>
          <a:xfrm>
            <a:off x="1059874" y="833754"/>
            <a:ext cx="4669105"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sp>
        <p:nvSpPr>
          <p:cNvPr id="100" name="文本框 99"/>
          <p:cNvSpPr txBox="1"/>
          <p:nvPr/>
        </p:nvSpPr>
        <p:spPr>
          <a:xfrm>
            <a:off x="283846" y="1000691"/>
            <a:ext cx="8658225" cy="2590847"/>
          </a:xfrm>
          <a:prstGeom prst="rect">
            <a:avLst/>
          </a:prstGeom>
          <a:noFill/>
          <a:ln w="9525">
            <a:noFill/>
          </a:ln>
        </p:spPr>
        <p:txBody>
          <a:bodyPr wrap="square">
            <a:spAutoFit/>
          </a:bodyPr>
          <a:lstStyle/>
          <a:p>
            <a:pPr marL="0" indent="0" algn="l" eaLnBrk="1" fontAlgn="auto" latinLnBrk="0" hangingPunct="1">
              <a:lnSpc>
                <a:spcPct val="150000"/>
              </a:lnSpc>
            </a:pPr>
            <a:r>
              <a:rPr lang="en-US" sz="1800">
                <a:latin typeface="微软雅黑" panose="020B0503020204020204" charset="-122"/>
                <a:ea typeface="微软雅黑" panose="020B0503020204020204" charset="-122"/>
                <a:cs typeface="微软雅黑" panose="020B0503020204020204" charset="-122"/>
              </a:rPr>
              <a:t>7.</a:t>
            </a:r>
            <a:r>
              <a:rPr sz="1800" b="1">
                <a:ea typeface="微软雅黑" panose="020B0503020204020204" charset="-122"/>
              </a:rPr>
              <a:t>（2020·四川雅安）</a:t>
            </a:r>
            <a:r>
              <a:rPr sz="1800">
                <a:ea typeface="微软雅黑" panose="020B0503020204020204" charset="-122"/>
              </a:rPr>
              <a:t>一辆汽车以恒定的功率在平直的公路上做直线运动，其v-t图像如图所示，在第10s时速度达到15m/s，通过的路程为80m。求∶</a:t>
            </a:r>
          </a:p>
          <a:p>
            <a:pPr marL="0" indent="0" algn="l" eaLnBrk="1" fontAlgn="auto" latinLnBrk="0" hangingPunct="1">
              <a:lnSpc>
                <a:spcPct val="150000"/>
              </a:lnSpc>
            </a:pPr>
            <a:r>
              <a:rPr sz="1800">
                <a:ea typeface="微软雅黑" panose="020B0503020204020204" charset="-122"/>
              </a:rPr>
              <a:t>(1)在0~10s内汽车的平均速度；</a:t>
            </a:r>
          </a:p>
          <a:p>
            <a:pPr marL="0" indent="0" algn="l" eaLnBrk="1" fontAlgn="auto" latinLnBrk="0" hangingPunct="1">
              <a:lnSpc>
                <a:spcPct val="150000"/>
              </a:lnSpc>
            </a:pPr>
            <a:r>
              <a:rPr sz="1800">
                <a:ea typeface="微软雅黑" panose="020B0503020204020204" charset="-122"/>
              </a:rPr>
              <a:t>(2)设汽车在匀速行驶过程中所受阻力不变，大小为f=4000N，则汽车匀速行驶时的功率；</a:t>
            </a:r>
          </a:p>
          <a:p>
            <a:pPr marL="0" indent="0" algn="l" eaLnBrk="1" fontAlgn="auto" latinLnBrk="0" hangingPunct="1">
              <a:lnSpc>
                <a:spcPct val="150000"/>
              </a:lnSpc>
            </a:pPr>
            <a:r>
              <a:rPr sz="1800">
                <a:ea typeface="微软雅黑" panose="020B0503020204020204" charset="-122"/>
              </a:rPr>
              <a:t>(3)在0~10s内汽车发动机产生的牵引力所做的功。</a:t>
            </a:r>
          </a:p>
        </p:txBody>
      </p:sp>
      <p:pic>
        <p:nvPicPr>
          <p:cNvPr id="7" name="图片 -2147482531" descr="图片4"/>
          <p:cNvPicPr>
            <a:picLocks noChangeAspect="1"/>
          </p:cNvPicPr>
          <p:nvPr/>
        </p:nvPicPr>
        <p:blipFill>
          <a:blip r:embed="rId2"/>
          <a:stretch>
            <a:fillRect/>
          </a:stretch>
        </p:blipFill>
        <p:spPr>
          <a:xfrm>
            <a:off x="1058545" y="121586"/>
            <a:ext cx="1203960" cy="712324"/>
          </a:xfrm>
          <a:prstGeom prst="rect">
            <a:avLst/>
          </a:prstGeom>
          <a:noFill/>
          <a:ln w="9525">
            <a:noFill/>
          </a:ln>
        </p:spPr>
      </p:pic>
      <p:sp>
        <p:nvSpPr>
          <p:cNvPr id="9" name="文本框 8"/>
          <p:cNvSpPr txBox="1"/>
          <p:nvPr/>
        </p:nvSpPr>
        <p:spPr>
          <a:xfrm>
            <a:off x="3536950" y="1926266"/>
            <a:ext cx="637540" cy="367938"/>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fontAlgn="auto" latinLnBrk="1" hangingPunct="0">
              <a:lnSpc>
                <a:spcPct val="100000"/>
              </a:lnSpc>
              <a:spcBef>
                <a:spcPts val="0"/>
              </a:spcBef>
              <a:spcAft>
                <a:spcPts val="0"/>
              </a:spcAft>
              <a:buClrTx/>
              <a:buSzTx/>
              <a:buFontTx/>
              <a:buNone/>
            </a:pPr>
            <a:r>
              <a:rPr kumimoji="0" lang="en-US" altLang="zh-CN" sz="1800" b="0" i="0" u="none" strike="noStrike" cap="none" spc="0" normalizeH="0">
                <a:ln>
                  <a:noFill/>
                </a:ln>
                <a:solidFill>
                  <a:srgbClr val="FF0000"/>
                </a:solidFill>
                <a:effectLst>
                  <a:outerShdw blurRad="38100" dist="38100" dir="2700000" algn="tl">
                    <a:srgbClr val="000000">
                      <a:alpha val="43137"/>
                    </a:srgbClr>
                  </a:outerShdw>
                </a:effectLst>
                <a:uFillTx/>
                <a:ea typeface="微软雅黑" panose="020B0503020204020204" charset="-122"/>
                <a:sym typeface="Arial" panose="020B0604020202020204"/>
              </a:rPr>
              <a:t>8m/s</a:t>
            </a:r>
          </a:p>
        </p:txBody>
      </p:sp>
      <p:sp>
        <p:nvSpPr>
          <p:cNvPr id="3" name="文本框 2"/>
          <p:cNvSpPr txBox="1"/>
          <p:nvPr/>
        </p:nvSpPr>
        <p:spPr>
          <a:xfrm>
            <a:off x="895986" y="2758902"/>
            <a:ext cx="1160145" cy="367938"/>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fontAlgn="auto" latinLnBrk="1" hangingPunct="0">
              <a:lnSpc>
                <a:spcPct val="100000"/>
              </a:lnSpc>
              <a:spcBef>
                <a:spcPts val="0"/>
              </a:spcBef>
              <a:spcAft>
                <a:spcPts val="0"/>
              </a:spcAft>
              <a:buClrTx/>
              <a:buSzTx/>
              <a:buFontTx/>
              <a:buNone/>
            </a:pPr>
            <a:r>
              <a:rPr kumimoji="0" lang="en-US" altLang="zh-CN" sz="1800" b="0" i="0" u="none" strike="noStrike" cap="none" spc="0" normalizeH="0">
                <a:ln>
                  <a:noFill/>
                </a:ln>
                <a:solidFill>
                  <a:srgbClr val="FF0000"/>
                </a:solidFill>
                <a:effectLst>
                  <a:outerShdw blurRad="38100" dist="38100" dir="2700000" algn="tl">
                    <a:srgbClr val="000000">
                      <a:alpha val="43137"/>
                    </a:srgbClr>
                  </a:outerShdw>
                </a:effectLst>
                <a:uFillTx/>
                <a:ea typeface="微软雅黑" panose="020B0503020204020204" charset="-122"/>
                <a:sym typeface="Arial" panose="020B0604020202020204"/>
              </a:rPr>
              <a:t>6</a:t>
            </a:r>
            <a:r>
              <a:rPr kumimoji="0" lang="en-US" altLang="zh-CN" sz="1800" b="0" i="0" u="none" strike="noStrike" cap="none" spc="0" normalizeH="0">
                <a:ln>
                  <a:noFill/>
                </a:ln>
                <a:solidFill>
                  <a:srgbClr val="FF0000"/>
                </a:solidFill>
                <a:effectLst>
                  <a:outerShdw blurRad="38100" dist="38100" dir="2700000" algn="tl">
                    <a:srgbClr val="000000">
                      <a:alpha val="43137"/>
                    </a:srgbClr>
                  </a:outerShdw>
                </a:effectLst>
                <a:uFillTx/>
                <a:latin typeface="Arial" panose="020B0604020202020204" pitchFamily="34" charset="0"/>
                <a:ea typeface="微软雅黑" panose="020B0503020204020204" charset="-122"/>
                <a:sym typeface="Arial" panose="020B0604020202020204"/>
              </a:rPr>
              <a:t>×10</a:t>
            </a:r>
            <a:r>
              <a:rPr kumimoji="0" lang="en-US" altLang="zh-CN" sz="1800" b="0" i="0" baseline="30000">
                <a:ln>
                  <a:noFill/>
                </a:ln>
                <a:solidFill>
                  <a:srgbClr val="FF0000"/>
                </a:solidFill>
                <a:effectLst>
                  <a:outerShdw blurRad="38100" dist="38100" dir="2700000" algn="tl">
                    <a:srgbClr val="000000">
                      <a:alpha val="43137"/>
                    </a:srgbClr>
                  </a:outerShdw>
                </a:effectLst>
                <a:uFillTx/>
                <a:latin typeface="Arial" panose="020B0604020202020204" pitchFamily="34" charset="0"/>
                <a:ea typeface="微软雅黑" panose="020B0503020204020204" charset="-122"/>
                <a:sym typeface="Arial" panose="020B0604020202020204"/>
              </a:rPr>
              <a:t>4</a:t>
            </a:r>
            <a:r>
              <a:rPr kumimoji="0" lang="en-US" altLang="zh-CN" sz="1800" b="0" i="0" u="none" strike="noStrike" cap="none" spc="0" normalizeH="0">
                <a:ln>
                  <a:noFill/>
                </a:ln>
                <a:solidFill>
                  <a:srgbClr val="FF0000"/>
                </a:solidFill>
                <a:effectLst>
                  <a:outerShdw blurRad="38100" dist="38100" dir="2700000" algn="tl">
                    <a:srgbClr val="000000">
                      <a:alpha val="43137"/>
                    </a:srgbClr>
                  </a:outerShdw>
                </a:effectLst>
                <a:uFillTx/>
                <a:latin typeface="Arial" panose="020B0604020202020204" pitchFamily="34" charset="0"/>
                <a:ea typeface="微软雅黑" panose="020B0503020204020204" charset="-122"/>
                <a:sym typeface="Arial" panose="020B0604020202020204"/>
              </a:rPr>
              <a:t>W</a:t>
            </a:r>
          </a:p>
        </p:txBody>
      </p:sp>
      <p:pic>
        <p:nvPicPr>
          <p:cNvPr id="4" name="图片 -2147481616" descr="学科网(www.zxxk.com)--教育资源门户，提供试卷、教案、课件、论文、素材以及各类教学资源下载，还有大量而丰富的教学相关资讯！"/>
          <p:cNvPicPr>
            <a:picLocks noChangeAspect="1"/>
          </p:cNvPicPr>
          <p:nvPr/>
        </p:nvPicPr>
        <p:blipFill>
          <a:blip r:embed="rId3"/>
          <a:stretch>
            <a:fillRect/>
          </a:stretch>
        </p:blipFill>
        <p:spPr>
          <a:xfrm>
            <a:off x="5984875" y="2982339"/>
            <a:ext cx="1852930" cy="1706649"/>
          </a:xfrm>
          <a:prstGeom prst="rect">
            <a:avLst/>
          </a:prstGeom>
          <a:noFill/>
          <a:ln w="9525">
            <a:noFill/>
          </a:ln>
        </p:spPr>
      </p:pic>
      <p:sp>
        <p:nvSpPr>
          <p:cNvPr id="2" name="文本框 1"/>
          <p:cNvSpPr txBox="1"/>
          <p:nvPr/>
        </p:nvSpPr>
        <p:spPr>
          <a:xfrm>
            <a:off x="3402331" y="3591538"/>
            <a:ext cx="1160145" cy="367938"/>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fontAlgn="auto" latinLnBrk="1" hangingPunct="0">
              <a:lnSpc>
                <a:spcPct val="100000"/>
              </a:lnSpc>
              <a:spcBef>
                <a:spcPts val="0"/>
              </a:spcBef>
              <a:spcAft>
                <a:spcPts val="0"/>
              </a:spcAft>
              <a:buClrTx/>
              <a:buSzTx/>
              <a:buFontTx/>
              <a:buNone/>
            </a:pPr>
            <a:r>
              <a:rPr kumimoji="0" lang="en-US" altLang="zh-CN" sz="1800" b="0" i="0" u="none" strike="noStrike" cap="none" spc="0" normalizeH="0">
                <a:ln>
                  <a:noFill/>
                </a:ln>
                <a:solidFill>
                  <a:srgbClr val="FF0000"/>
                </a:solidFill>
                <a:effectLst>
                  <a:outerShdw blurRad="38100" dist="38100" dir="2700000" algn="tl">
                    <a:srgbClr val="000000">
                      <a:alpha val="43137"/>
                    </a:srgbClr>
                  </a:outerShdw>
                </a:effectLst>
                <a:uFillTx/>
                <a:ea typeface="微软雅黑" panose="020B0503020204020204" charset="-122"/>
                <a:sym typeface="Arial" panose="020B0604020202020204"/>
              </a:rPr>
              <a:t>6</a:t>
            </a:r>
            <a:r>
              <a:rPr kumimoji="0" lang="en-US" altLang="zh-CN" sz="1800" b="0" i="0" u="none" strike="noStrike" cap="none" spc="0" normalizeH="0">
                <a:ln>
                  <a:noFill/>
                </a:ln>
                <a:solidFill>
                  <a:srgbClr val="FF0000"/>
                </a:solidFill>
                <a:effectLst>
                  <a:outerShdw blurRad="38100" dist="38100" dir="2700000" algn="tl">
                    <a:srgbClr val="000000">
                      <a:alpha val="43137"/>
                    </a:srgbClr>
                  </a:outerShdw>
                </a:effectLst>
                <a:uFillTx/>
                <a:latin typeface="Arial" panose="020B0604020202020204" pitchFamily="34" charset="0"/>
                <a:ea typeface="微软雅黑" panose="020B0503020204020204" charset="-122"/>
                <a:sym typeface="Arial" panose="020B0604020202020204"/>
              </a:rPr>
              <a:t>×10</a:t>
            </a:r>
            <a:r>
              <a:rPr kumimoji="0" lang="en-US" altLang="zh-CN" sz="1800" b="0" i="0" baseline="30000">
                <a:ln>
                  <a:noFill/>
                </a:ln>
                <a:solidFill>
                  <a:srgbClr val="FF0000"/>
                </a:solidFill>
                <a:effectLst>
                  <a:outerShdw blurRad="38100" dist="38100" dir="2700000" algn="tl">
                    <a:srgbClr val="000000">
                      <a:alpha val="43137"/>
                    </a:srgbClr>
                  </a:outerShdw>
                </a:effectLst>
                <a:uFillTx/>
                <a:latin typeface="Arial" panose="020B0604020202020204" pitchFamily="34" charset="0"/>
                <a:ea typeface="微软雅黑" panose="020B0503020204020204" charset="-122"/>
                <a:sym typeface="Arial" panose="020B0604020202020204"/>
              </a:rPr>
              <a:t>5</a:t>
            </a:r>
            <a:r>
              <a:rPr kumimoji="0" lang="en-US" altLang="zh-CN" sz="1800" b="0" i="0" u="none" strike="noStrike" cap="none" spc="0" normalizeH="0">
                <a:ln>
                  <a:noFill/>
                </a:ln>
                <a:solidFill>
                  <a:srgbClr val="FF0000"/>
                </a:solidFill>
                <a:effectLst>
                  <a:outerShdw blurRad="38100" dist="38100" dir="2700000" algn="tl">
                    <a:srgbClr val="000000">
                      <a:alpha val="43137"/>
                    </a:srgbClr>
                  </a:outerShdw>
                </a:effectLst>
                <a:uFillTx/>
                <a:latin typeface="Arial" panose="020B0604020202020204" pitchFamily="34" charset="0"/>
                <a:ea typeface="微软雅黑" panose="020B0503020204020204" charset="-122"/>
                <a:sym typeface="Arial" panose="020B0604020202020204"/>
              </a:rPr>
              <a:t>J</a:t>
            </a:r>
          </a:p>
        </p:txBody>
      </p:sp>
    </p:spTree>
    <p:extLst>
      <p:ext uri="{BB962C8B-B14F-4D97-AF65-F5344CB8AC3E}">
        <p14:creationId xmlns:p14="http://schemas.microsoft.com/office/powerpoint/2010/main" val="1525638610"/>
      </p:ext>
    </p:extLst>
  </p:cSld>
  <p:clrMapOvr>
    <a:masterClrMapping/>
  </p:clrMapOvr>
  <p:transition spd="med" advTm="2000"/>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nvSpPr>
        <p:spPr>
          <a:xfrm>
            <a:off x="326807" y="300827"/>
            <a:ext cx="724521" cy="699508"/>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284119" y="342043"/>
            <a:ext cx="809896" cy="585009"/>
          </a:xfrm>
          <a:prstGeom prst="rect">
            <a:avLst/>
          </a:prstGeom>
          <a:ln w="12700">
            <a:miter lim="400000"/>
          </a:ln>
        </p:spPr>
        <p:txBody>
          <a:bodyPr wrap="squar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ts val="0"/>
              </a:spcBef>
              <a:spcAft>
                <a:spcPts val="0"/>
              </a:spcAft>
              <a:buClrTx/>
              <a:buSzTx/>
              <a:buFontTx/>
              <a:buNone/>
              <a:defRPr sz="1800">
                <a:solidFill>
                  <a:srgbClr val="000000"/>
                </a:solidFill>
              </a:defRPr>
            </a:pPr>
            <a:r>
              <a:rPr kumimoji="0" lang="en-US" altLang="zh-CN" sz="3200" b="0" i="0" u="none" strike="noStrike" kern="0" cap="none" spc="0" normalizeH="0" baseline="0" noProof="0" dirty="0" smtClean="0">
                <a:ln>
                  <a:noFill/>
                </a:ln>
                <a:solidFill>
                  <a:srgbClr val="FFFFFF"/>
                </a:solidFill>
                <a:effectLst/>
                <a:uLnTx/>
                <a:uFillTx/>
                <a:latin typeface="+mn-lt"/>
                <a:ea typeface="方正舒体" panose="02010601030101010101" pitchFamily="2" charset="-122"/>
                <a:sym typeface="微软雅黑" panose="020B0503020204020204" charset="-122"/>
              </a:rPr>
              <a:t>1</a:t>
            </a:r>
            <a:endParaRPr kumimoji="0" sz="3200" b="0" i="0" u="none" strike="noStrike" kern="0" cap="none" spc="0" normalizeH="0" baseline="0" noProof="0" dirty="0">
              <a:ln>
                <a:noFill/>
              </a:ln>
              <a:solidFill>
                <a:srgbClr val="FFFFFF"/>
              </a:solidFill>
              <a:effectLst/>
              <a:uLnTx/>
              <a:uFillTx/>
              <a:latin typeface="+mn-lt"/>
              <a:ea typeface="方正舒体" panose="02010601030101010101" pitchFamily="2" charset="-122"/>
              <a:sym typeface="微软雅黑" panose="020B0503020204020204" charset="-122"/>
            </a:endParaRPr>
          </a:p>
        </p:txBody>
      </p:sp>
      <p:cxnSp>
        <p:nvCxnSpPr>
          <p:cNvPr id="8" name="直接连接符 7"/>
          <p:cNvCxnSpPr/>
          <p:nvPr/>
        </p:nvCxnSpPr>
        <p:spPr>
          <a:xfrm>
            <a:off x="1059874" y="833754"/>
            <a:ext cx="4669105"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sp>
        <p:nvSpPr>
          <p:cNvPr id="100" name="文本框 99"/>
          <p:cNvSpPr txBox="1"/>
          <p:nvPr/>
        </p:nvSpPr>
        <p:spPr>
          <a:xfrm>
            <a:off x="2350770" y="466607"/>
            <a:ext cx="3014980" cy="369212"/>
          </a:xfrm>
          <a:prstGeom prst="rect">
            <a:avLst/>
          </a:prstGeom>
          <a:noFill/>
          <a:ln w="9525">
            <a:noFill/>
          </a:ln>
        </p:spPr>
        <p:txBody>
          <a:bodyPr wrap="square">
            <a:spAutoFit/>
          </a:bodyPr>
          <a:lstStyle/>
          <a:p>
            <a:pPr marL="0" indent="0" algn="l" eaLnBrk="1" fontAlgn="auto" latinLnBrk="0" hangingPunct="1"/>
            <a:r>
              <a:rPr lang="zh-CN" sz="1800" b="1">
                <a:solidFill>
                  <a:srgbClr val="0000FF"/>
                </a:solidFill>
                <a:latin typeface="微软雅黑" panose="020B0503020204020204" charset="-122"/>
                <a:ea typeface="微软雅黑" panose="020B0503020204020204" charset="-122"/>
              </a:rPr>
              <a:t>知识点三、动能和势能</a:t>
            </a:r>
            <a:endParaRPr lang="en-US" altLang="zh-CN" sz="1800" b="1">
              <a:solidFill>
                <a:srgbClr val="0000FF"/>
              </a:solidFill>
              <a:latin typeface="微软雅黑" panose="020B0503020204020204" charset="-122"/>
              <a:ea typeface="微软雅黑" panose="020B0503020204020204" charset="-122"/>
            </a:endParaRPr>
          </a:p>
        </p:txBody>
      </p:sp>
      <p:sp>
        <p:nvSpPr>
          <p:cNvPr id="3" name="文本框 2"/>
          <p:cNvSpPr txBox="1"/>
          <p:nvPr/>
        </p:nvSpPr>
        <p:spPr>
          <a:xfrm>
            <a:off x="327026" y="926848"/>
            <a:ext cx="8679815" cy="4164453"/>
          </a:xfrm>
          <a:prstGeom prst="rect">
            <a:avLst/>
          </a:prstGeom>
          <a:noFill/>
          <a:ln w="9525">
            <a:noFill/>
          </a:ln>
        </p:spPr>
        <p:txBody>
          <a:bodyPr wrap="square">
            <a:spAutoFit/>
          </a:bodyPr>
          <a:lstStyle/>
          <a:p>
            <a:pPr marL="0" indent="0" algn="l" eaLnBrk="1" fontAlgn="auto" latinLnBrk="0" hangingPunct="1">
              <a:lnSpc>
                <a:spcPct val="150000"/>
              </a:lnSpc>
            </a:pPr>
            <a:r>
              <a:rPr lang="zh-CN" sz="1600">
                <a:latin typeface="微软雅黑" panose="020B0503020204020204" charset="-122"/>
                <a:ea typeface="微软雅黑" panose="020B0503020204020204" charset="-122"/>
                <a:cs typeface="微软雅黑" panose="020B0503020204020204" charset="-122"/>
              </a:rPr>
              <a:t>1.什么是动能：物体由于运动而具有的能。如图（1）所示，物体都具有动能。</a:t>
            </a:r>
          </a:p>
          <a:p>
            <a:pPr marL="0" indent="0" algn="l" eaLnBrk="1" fontAlgn="auto" latinLnBrk="0" hangingPunct="1">
              <a:lnSpc>
                <a:spcPct val="150000"/>
              </a:lnSpc>
            </a:pPr>
            <a:endParaRPr lang="zh-CN" sz="1600">
              <a:latin typeface="微软雅黑" panose="020B0503020204020204" charset="-122"/>
              <a:ea typeface="微软雅黑" panose="020B0503020204020204" charset="-122"/>
              <a:cs typeface="微软雅黑" panose="020B0503020204020204" charset="-122"/>
            </a:endParaRPr>
          </a:p>
          <a:p>
            <a:pPr marL="0" indent="0" algn="l" eaLnBrk="1" fontAlgn="auto" latinLnBrk="0" hangingPunct="1">
              <a:lnSpc>
                <a:spcPct val="150000"/>
              </a:lnSpc>
            </a:pPr>
            <a:endParaRPr lang="zh-CN" sz="1600">
              <a:latin typeface="微软雅黑" panose="020B0503020204020204" charset="-122"/>
              <a:ea typeface="微软雅黑" panose="020B0503020204020204" charset="-122"/>
              <a:cs typeface="微软雅黑" panose="020B0503020204020204" charset="-122"/>
            </a:endParaRPr>
          </a:p>
          <a:p>
            <a:pPr marL="0" indent="0" algn="l" eaLnBrk="1" fontAlgn="auto" latinLnBrk="0" hangingPunct="1">
              <a:lnSpc>
                <a:spcPct val="150000"/>
              </a:lnSpc>
            </a:pPr>
            <a:endParaRPr lang="zh-CN" sz="1600">
              <a:latin typeface="微软雅黑" panose="020B0503020204020204" charset="-122"/>
              <a:ea typeface="微软雅黑" panose="020B0503020204020204" charset="-122"/>
              <a:cs typeface="微软雅黑" panose="020B0503020204020204" charset="-122"/>
            </a:endParaRPr>
          </a:p>
          <a:p>
            <a:pPr marL="0" indent="0" algn="l" eaLnBrk="1" fontAlgn="auto" latinLnBrk="0" hangingPunct="1">
              <a:lnSpc>
                <a:spcPct val="150000"/>
              </a:lnSpc>
            </a:pPr>
            <a:r>
              <a:rPr lang="zh-CN" sz="1600">
                <a:latin typeface="微软雅黑" panose="020B0503020204020204" charset="-122"/>
                <a:ea typeface="微软雅黑" panose="020B0503020204020204" charset="-122"/>
                <a:cs typeface="微软雅黑" panose="020B0503020204020204" charset="-122"/>
              </a:rPr>
              <a:t>2.影响动能的因素</a:t>
            </a:r>
          </a:p>
          <a:p>
            <a:pPr marL="0" indent="0" algn="l" eaLnBrk="1" fontAlgn="auto" latinLnBrk="0" hangingPunct="1">
              <a:lnSpc>
                <a:spcPct val="150000"/>
              </a:lnSpc>
            </a:pPr>
            <a:r>
              <a:rPr lang="zh-CN" sz="1600">
                <a:latin typeface="微软雅黑" panose="020B0503020204020204" charset="-122"/>
                <a:ea typeface="微软雅黑" panose="020B0503020204020204" charset="-122"/>
                <a:cs typeface="微软雅黑" panose="020B0503020204020204" charset="-122"/>
              </a:rPr>
              <a:t>物体动能的大小与两个因素有关：一是物体的质量，二是物体运动的速度大小。当物体的质量一定时，物体运动的速度越大其动能越大，物体的速度越小其动能越小；具有相同运动速度的物体，质量越大动能越大，质量越小动能越小。</a:t>
            </a:r>
          </a:p>
          <a:p>
            <a:pPr marL="0" indent="0" algn="l" eaLnBrk="1" fontAlgn="auto" latinLnBrk="0" hangingPunct="1">
              <a:lnSpc>
                <a:spcPct val="150000"/>
              </a:lnSpc>
            </a:pPr>
            <a:r>
              <a:rPr lang="zh-CN" sz="1600">
                <a:latin typeface="微软雅黑" panose="020B0503020204020204" charset="-122"/>
                <a:ea typeface="微软雅黑" panose="020B0503020204020204" charset="-122"/>
                <a:cs typeface="微软雅黑" panose="020B0503020204020204" charset="-122"/>
              </a:rPr>
              <a:t>3.动能是“由于运动”而产生的，一定不要把它理解成“运动的物体具有的能量叫动能”，不运动的物体也具有能量，但不具有动能。例如在空中飞行的飞机，不但有动能而且还具有其它形式的能量。</a:t>
            </a:r>
          </a:p>
        </p:txBody>
      </p:sp>
      <p:pic>
        <p:nvPicPr>
          <p:cNvPr id="4" name="图片 -2147482581" descr="图片1"/>
          <p:cNvPicPr>
            <a:picLocks noChangeAspect="1"/>
          </p:cNvPicPr>
          <p:nvPr/>
        </p:nvPicPr>
        <p:blipFill>
          <a:blip r:embed="rId2"/>
          <a:stretch>
            <a:fillRect/>
          </a:stretch>
        </p:blipFill>
        <p:spPr>
          <a:xfrm>
            <a:off x="1058545" y="105671"/>
            <a:ext cx="1234440" cy="730148"/>
          </a:xfrm>
          <a:prstGeom prst="rect">
            <a:avLst/>
          </a:prstGeom>
          <a:noFill/>
          <a:ln w="9525">
            <a:noFill/>
          </a:ln>
        </p:spPr>
      </p:pic>
      <p:pic>
        <p:nvPicPr>
          <p:cNvPr id="2" name="图片 -2147481559"/>
          <p:cNvPicPr>
            <a:picLocks noChangeAspect="1"/>
          </p:cNvPicPr>
          <p:nvPr/>
        </p:nvPicPr>
        <p:blipFill>
          <a:blip r:embed="rId3"/>
          <a:stretch>
            <a:fillRect/>
          </a:stretch>
        </p:blipFill>
        <p:spPr>
          <a:xfrm>
            <a:off x="2292669" y="1483212"/>
            <a:ext cx="5756275" cy="1243861"/>
          </a:xfrm>
          <a:prstGeom prst="rect">
            <a:avLst/>
          </a:prstGeom>
          <a:noFill/>
          <a:ln w="9525">
            <a:noFill/>
          </a:ln>
        </p:spPr>
      </p:pic>
    </p:spTree>
    <p:extLst>
      <p:ext uri="{BB962C8B-B14F-4D97-AF65-F5344CB8AC3E}">
        <p14:creationId xmlns:p14="http://schemas.microsoft.com/office/powerpoint/2010/main" val="3833688142"/>
      </p:ext>
    </p:extLst>
  </p:cSld>
  <p:clrMapOvr>
    <a:masterClrMapping/>
  </p:clrMapOvr>
  <p:transition spd="med" advTm="200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000" fill="hold">
                                          <p:stCondLst>
                                            <p:cond delay="0"/>
                                          </p:stCondLst>
                                        </p:cTn>
                                        <p:tgtEl>
                                          <p:spTgt spid="3">
                                            <p:txEl>
                                              <p:pRg st="0" end="0"/>
                                            </p:txEl>
                                          </p:spTgt>
                                        </p:tgtEl>
                                        <p:attrNameLst>
                                          <p:attrName>style.visibility</p:attrName>
                                        </p:attrNameLst>
                                      </p:cBhvr>
                                      <p:to>
                                        <p:strVal val="visible"/>
                                      </p:to>
                                    </p:set>
                                    <p:animEffect transition="in" filter="checkerboard(across)">
                                      <p:cBhvr>
                                        <p:cTn id="7" dur="1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000" fill="hold">
                                          <p:stCondLst>
                                            <p:cond delay="0"/>
                                          </p:stCondLst>
                                        </p:cTn>
                                        <p:tgtEl>
                                          <p:spTgt spid="3">
                                            <p:txEl>
                                              <p:pRg st="4" end="4"/>
                                            </p:txEl>
                                          </p:spTgt>
                                        </p:tgtEl>
                                        <p:attrNameLst>
                                          <p:attrName>style.visibility</p:attrName>
                                        </p:attrNameLst>
                                      </p:cBhvr>
                                      <p:to>
                                        <p:strVal val="visible"/>
                                      </p:to>
                                    </p:set>
                                    <p:animEffect transition="in" filter="checkerboard(across)">
                                      <p:cBhvr>
                                        <p:cTn id="12" dur="1000"/>
                                        <p:tgtEl>
                                          <p:spTgt spid="3">
                                            <p:txEl>
                                              <p:pRg st="4" end="4"/>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nodeType="clickEffect">
                                  <p:stCondLst>
                                    <p:cond delay="0"/>
                                  </p:stCondLst>
                                  <p:childTnLst>
                                    <p:set>
                                      <p:cBhvr>
                                        <p:cTn id="16" dur="1000" fill="hold">
                                          <p:stCondLst>
                                            <p:cond delay="0"/>
                                          </p:stCondLst>
                                        </p:cTn>
                                        <p:tgtEl>
                                          <p:spTgt spid="3">
                                            <p:txEl>
                                              <p:pRg st="5" end="5"/>
                                            </p:txEl>
                                          </p:spTgt>
                                        </p:tgtEl>
                                        <p:attrNameLst>
                                          <p:attrName>style.visibility</p:attrName>
                                        </p:attrNameLst>
                                      </p:cBhvr>
                                      <p:to>
                                        <p:strVal val="visible"/>
                                      </p:to>
                                    </p:set>
                                    <p:animEffect transition="in" filter="checkerboard(across)">
                                      <p:cBhvr>
                                        <p:cTn id="17" dur="1000"/>
                                        <p:tgtEl>
                                          <p:spTgt spid="3">
                                            <p:txEl>
                                              <p:pRg st="5" end="5"/>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5" presetClass="entr" presetSubtype="10" fill="hold" nodeType="clickEffect">
                                  <p:stCondLst>
                                    <p:cond delay="0"/>
                                  </p:stCondLst>
                                  <p:childTnLst>
                                    <p:set>
                                      <p:cBhvr>
                                        <p:cTn id="21" dur="1000" fill="hold">
                                          <p:stCondLst>
                                            <p:cond delay="0"/>
                                          </p:stCondLst>
                                        </p:cTn>
                                        <p:tgtEl>
                                          <p:spTgt spid="3">
                                            <p:txEl>
                                              <p:pRg st="6" end="6"/>
                                            </p:txEl>
                                          </p:spTgt>
                                        </p:tgtEl>
                                        <p:attrNameLst>
                                          <p:attrName>style.visibility</p:attrName>
                                        </p:attrNameLst>
                                      </p:cBhvr>
                                      <p:to>
                                        <p:strVal val="visible"/>
                                      </p:to>
                                    </p:set>
                                    <p:animEffect transition="in" filter="checkerboard(across)">
                                      <p:cBhvr>
                                        <p:cTn id="22" dur="10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nvSpPr>
        <p:spPr>
          <a:xfrm>
            <a:off x="326807" y="300827"/>
            <a:ext cx="724521" cy="699508"/>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284119" y="342043"/>
            <a:ext cx="809896" cy="585009"/>
          </a:xfrm>
          <a:prstGeom prst="rect">
            <a:avLst/>
          </a:prstGeom>
          <a:ln w="12700">
            <a:miter lim="400000"/>
          </a:ln>
        </p:spPr>
        <p:txBody>
          <a:bodyPr wrap="squar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ts val="0"/>
              </a:spcBef>
              <a:spcAft>
                <a:spcPts val="0"/>
              </a:spcAft>
              <a:buClrTx/>
              <a:buSzTx/>
              <a:buFontTx/>
              <a:buNone/>
              <a:defRPr sz="1800">
                <a:solidFill>
                  <a:srgbClr val="000000"/>
                </a:solidFill>
              </a:defRPr>
            </a:pPr>
            <a:r>
              <a:rPr kumimoji="0" lang="en-US" altLang="zh-CN" sz="3200" b="0" i="0" u="none" strike="noStrike" kern="0" cap="none" spc="0" normalizeH="0" baseline="0" noProof="0" dirty="0" smtClean="0">
                <a:ln>
                  <a:noFill/>
                </a:ln>
                <a:solidFill>
                  <a:srgbClr val="FFFFFF"/>
                </a:solidFill>
                <a:effectLst/>
                <a:uLnTx/>
                <a:uFillTx/>
                <a:latin typeface="+mn-lt"/>
                <a:ea typeface="方正舒体" panose="02010601030101010101" pitchFamily="2" charset="-122"/>
                <a:sym typeface="微软雅黑" panose="020B0503020204020204" charset="-122"/>
              </a:rPr>
              <a:t>1</a:t>
            </a:r>
            <a:endParaRPr kumimoji="0" sz="3200" b="0" i="0" u="none" strike="noStrike" kern="0" cap="none" spc="0" normalizeH="0" baseline="0" noProof="0" dirty="0">
              <a:ln>
                <a:noFill/>
              </a:ln>
              <a:solidFill>
                <a:srgbClr val="FFFFFF"/>
              </a:solidFill>
              <a:effectLst/>
              <a:uLnTx/>
              <a:uFillTx/>
              <a:latin typeface="+mn-lt"/>
              <a:ea typeface="方正舒体" panose="02010601030101010101" pitchFamily="2" charset="-122"/>
              <a:sym typeface="微软雅黑" panose="020B0503020204020204" charset="-122"/>
            </a:endParaRPr>
          </a:p>
        </p:txBody>
      </p:sp>
      <p:cxnSp>
        <p:nvCxnSpPr>
          <p:cNvPr id="8" name="直接连接符 7"/>
          <p:cNvCxnSpPr/>
          <p:nvPr/>
        </p:nvCxnSpPr>
        <p:spPr>
          <a:xfrm>
            <a:off x="1059874" y="833754"/>
            <a:ext cx="4669105"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sp>
        <p:nvSpPr>
          <p:cNvPr id="100" name="文本框 99"/>
          <p:cNvSpPr txBox="1"/>
          <p:nvPr/>
        </p:nvSpPr>
        <p:spPr>
          <a:xfrm>
            <a:off x="2350770" y="466607"/>
            <a:ext cx="3014980" cy="369212"/>
          </a:xfrm>
          <a:prstGeom prst="rect">
            <a:avLst/>
          </a:prstGeom>
          <a:noFill/>
          <a:ln w="9525">
            <a:noFill/>
          </a:ln>
        </p:spPr>
        <p:txBody>
          <a:bodyPr wrap="square">
            <a:spAutoFit/>
          </a:bodyPr>
          <a:lstStyle/>
          <a:p>
            <a:pPr marL="0" indent="0" algn="l" eaLnBrk="1" fontAlgn="auto" latinLnBrk="0" hangingPunct="1"/>
            <a:r>
              <a:rPr lang="zh-CN" sz="1800" b="1">
                <a:solidFill>
                  <a:srgbClr val="0000FF"/>
                </a:solidFill>
                <a:latin typeface="微软雅黑" panose="020B0503020204020204" charset="-122"/>
                <a:ea typeface="微软雅黑" panose="020B0503020204020204" charset="-122"/>
              </a:rPr>
              <a:t>知识点三、动能和势能</a:t>
            </a:r>
            <a:endParaRPr lang="en-US" altLang="zh-CN" sz="1800" b="1">
              <a:solidFill>
                <a:srgbClr val="0000FF"/>
              </a:solidFill>
              <a:latin typeface="微软雅黑" panose="020B0503020204020204" charset="-122"/>
              <a:ea typeface="微软雅黑" panose="020B0503020204020204" charset="-122"/>
            </a:endParaRPr>
          </a:p>
        </p:txBody>
      </p:sp>
      <p:sp>
        <p:nvSpPr>
          <p:cNvPr id="3" name="文本框 2"/>
          <p:cNvSpPr txBox="1"/>
          <p:nvPr/>
        </p:nvSpPr>
        <p:spPr>
          <a:xfrm>
            <a:off x="327026" y="926849"/>
            <a:ext cx="8679815" cy="3053635"/>
          </a:xfrm>
          <a:prstGeom prst="rect">
            <a:avLst/>
          </a:prstGeom>
          <a:noFill/>
          <a:ln w="9525">
            <a:noFill/>
          </a:ln>
        </p:spPr>
        <p:txBody>
          <a:bodyPr wrap="square">
            <a:spAutoFit/>
          </a:bodyPr>
          <a:lstStyle/>
          <a:p>
            <a:pPr marL="0" indent="0" algn="l" eaLnBrk="1" fontAlgn="auto" latinLnBrk="0" hangingPunct="1">
              <a:lnSpc>
                <a:spcPct val="150000"/>
              </a:lnSpc>
            </a:pPr>
            <a:r>
              <a:rPr lang="zh-CN" sz="1600">
                <a:latin typeface="微软雅黑" panose="020B0503020204020204" charset="-122"/>
                <a:ea typeface="微软雅黑" panose="020B0503020204020204" charset="-122"/>
                <a:cs typeface="微软雅黑" panose="020B0503020204020204" charset="-122"/>
              </a:rPr>
              <a:t>4.重力势能：物体由于被举高而具有的能量，叫做重力势能。</a:t>
            </a:r>
          </a:p>
          <a:p>
            <a:pPr marL="0" indent="0" algn="l" eaLnBrk="1" fontAlgn="auto" latinLnBrk="0" hangingPunct="1">
              <a:lnSpc>
                <a:spcPct val="150000"/>
              </a:lnSpc>
            </a:pPr>
            <a:r>
              <a:rPr lang="zh-CN" sz="1600">
                <a:latin typeface="微软雅黑" panose="020B0503020204020204" charset="-122"/>
                <a:ea typeface="微软雅黑" panose="020B0503020204020204" charset="-122"/>
                <a:cs typeface="微软雅黑" panose="020B0503020204020204" charset="-122"/>
              </a:rPr>
              <a:t>（1）重力势能的大小与质量和高度有关。物体的质量越大，被举得越高，则它的重力势能越大。</a:t>
            </a:r>
          </a:p>
          <a:p>
            <a:pPr marL="0" indent="0" algn="l" eaLnBrk="1" fontAlgn="auto" latinLnBrk="0" hangingPunct="1">
              <a:lnSpc>
                <a:spcPct val="150000"/>
              </a:lnSpc>
            </a:pPr>
            <a:r>
              <a:rPr lang="zh-CN" sz="1600">
                <a:latin typeface="微软雅黑" panose="020B0503020204020204" charset="-122"/>
                <a:ea typeface="微软雅黑" panose="020B0503020204020204" charset="-122"/>
                <a:cs typeface="微软雅黑" panose="020B0503020204020204" charset="-122"/>
              </a:rPr>
              <a:t>（2）重力势能是“被举高”这个原因而产生的，一定不要把它理解成“被举高的物体具有的能量叫重力势能”，被举高的物体具有重力势能，同时也具有其他形式能量。例如在空中飞行的飞机，不但有重力势能而且还具有其它形式的能量。</a:t>
            </a:r>
          </a:p>
          <a:p>
            <a:pPr marL="0" indent="0" algn="l" eaLnBrk="1" fontAlgn="auto" latinLnBrk="0" hangingPunct="1">
              <a:lnSpc>
                <a:spcPct val="150000"/>
              </a:lnSpc>
            </a:pPr>
            <a:r>
              <a:rPr lang="zh-CN" sz="1600">
                <a:latin typeface="微软雅黑" panose="020B0503020204020204" charset="-122"/>
                <a:ea typeface="微软雅黑" panose="020B0503020204020204" charset="-122"/>
                <a:cs typeface="微软雅黑" panose="020B0503020204020204" charset="-122"/>
              </a:rPr>
              <a:t>5.弹性势能：物体由于发生弹性形变，而具有的能叫做弹性势能。如图（2）所示，撑杆跳高时弯曲的杆、拉开的弓箭都具有弹性势能。</a:t>
            </a:r>
          </a:p>
          <a:p>
            <a:pPr marL="0" indent="0" algn="l" eaLnBrk="1" fontAlgn="auto" latinLnBrk="0" hangingPunct="1">
              <a:lnSpc>
                <a:spcPct val="150000"/>
              </a:lnSpc>
            </a:pPr>
            <a:r>
              <a:rPr lang="zh-CN" sz="1600">
                <a:latin typeface="微软雅黑" panose="020B0503020204020204" charset="-122"/>
                <a:ea typeface="微软雅黑" panose="020B0503020204020204" charset="-122"/>
                <a:cs typeface="微软雅黑" panose="020B0503020204020204" charset="-122"/>
              </a:rPr>
              <a:t>弹性势能的大小与弹性形变的程度有关；形变程度越大，其弹性势能越大。</a:t>
            </a:r>
          </a:p>
        </p:txBody>
      </p:sp>
      <p:pic>
        <p:nvPicPr>
          <p:cNvPr id="4" name="图片 -2147482581" descr="图片1"/>
          <p:cNvPicPr>
            <a:picLocks noChangeAspect="1"/>
          </p:cNvPicPr>
          <p:nvPr/>
        </p:nvPicPr>
        <p:blipFill>
          <a:blip r:embed="rId2"/>
          <a:stretch>
            <a:fillRect/>
          </a:stretch>
        </p:blipFill>
        <p:spPr>
          <a:xfrm>
            <a:off x="1058545" y="105671"/>
            <a:ext cx="1234440" cy="730148"/>
          </a:xfrm>
          <a:prstGeom prst="rect">
            <a:avLst/>
          </a:prstGeom>
          <a:noFill/>
          <a:ln w="9525">
            <a:noFill/>
          </a:ln>
        </p:spPr>
      </p:pic>
      <p:pic>
        <p:nvPicPr>
          <p:cNvPr id="2" name="图片 -2147481558"/>
          <p:cNvPicPr>
            <a:picLocks noChangeAspect="1"/>
          </p:cNvPicPr>
          <p:nvPr/>
        </p:nvPicPr>
        <p:blipFill>
          <a:blip r:embed="rId3"/>
          <a:stretch>
            <a:fillRect/>
          </a:stretch>
        </p:blipFill>
        <p:spPr>
          <a:xfrm>
            <a:off x="2018666" y="3889454"/>
            <a:ext cx="5106035" cy="1262958"/>
          </a:xfrm>
          <a:prstGeom prst="rect">
            <a:avLst/>
          </a:prstGeom>
          <a:noFill/>
          <a:ln w="9525">
            <a:noFill/>
          </a:ln>
        </p:spPr>
      </p:pic>
    </p:spTree>
    <p:extLst>
      <p:ext uri="{BB962C8B-B14F-4D97-AF65-F5344CB8AC3E}">
        <p14:creationId xmlns:p14="http://schemas.microsoft.com/office/powerpoint/2010/main" val="3752534124"/>
      </p:ext>
    </p:extLst>
  </p:cSld>
  <p:clrMapOvr>
    <a:masterClrMapping/>
  </p:clrMapOvr>
  <p:transition spd="med" advTm="200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000" fill="hold">
                                          <p:stCondLst>
                                            <p:cond delay="0"/>
                                          </p:stCondLst>
                                        </p:cTn>
                                        <p:tgtEl>
                                          <p:spTgt spid="3">
                                            <p:txEl>
                                              <p:pRg st="0" end="0"/>
                                            </p:txEl>
                                          </p:spTgt>
                                        </p:tgtEl>
                                        <p:attrNameLst>
                                          <p:attrName>style.visibility</p:attrName>
                                        </p:attrNameLst>
                                      </p:cBhvr>
                                      <p:to>
                                        <p:strVal val="visible"/>
                                      </p:to>
                                    </p:set>
                                    <p:animEffect transition="in" filter="checkerboard(across)">
                                      <p:cBhvr>
                                        <p:cTn id="7" dur="1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000" fill="hold">
                                          <p:stCondLst>
                                            <p:cond delay="0"/>
                                          </p:stCondLst>
                                        </p:cTn>
                                        <p:tgtEl>
                                          <p:spTgt spid="3">
                                            <p:txEl>
                                              <p:pRg st="1" end="1"/>
                                            </p:txEl>
                                          </p:spTgt>
                                        </p:tgtEl>
                                        <p:attrNameLst>
                                          <p:attrName>style.visibility</p:attrName>
                                        </p:attrNameLst>
                                      </p:cBhvr>
                                      <p:to>
                                        <p:strVal val="visible"/>
                                      </p:to>
                                    </p:set>
                                    <p:animEffect transition="in" filter="checkerboard(across)">
                                      <p:cBhvr>
                                        <p:cTn id="12" dur="10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nodeType="clickEffect">
                                  <p:stCondLst>
                                    <p:cond delay="0"/>
                                  </p:stCondLst>
                                  <p:childTnLst>
                                    <p:set>
                                      <p:cBhvr>
                                        <p:cTn id="16" dur="1000" fill="hold">
                                          <p:stCondLst>
                                            <p:cond delay="0"/>
                                          </p:stCondLst>
                                        </p:cTn>
                                        <p:tgtEl>
                                          <p:spTgt spid="3">
                                            <p:txEl>
                                              <p:pRg st="2" end="2"/>
                                            </p:txEl>
                                          </p:spTgt>
                                        </p:tgtEl>
                                        <p:attrNameLst>
                                          <p:attrName>style.visibility</p:attrName>
                                        </p:attrNameLst>
                                      </p:cBhvr>
                                      <p:to>
                                        <p:strVal val="visible"/>
                                      </p:to>
                                    </p:set>
                                    <p:animEffect transition="in" filter="checkerboard(across)">
                                      <p:cBhvr>
                                        <p:cTn id="17" dur="10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5" presetClass="entr" presetSubtype="10" fill="hold" nodeType="clickEffect">
                                  <p:stCondLst>
                                    <p:cond delay="0"/>
                                  </p:stCondLst>
                                  <p:childTnLst>
                                    <p:set>
                                      <p:cBhvr>
                                        <p:cTn id="21" dur="1000" fill="hold">
                                          <p:stCondLst>
                                            <p:cond delay="0"/>
                                          </p:stCondLst>
                                        </p:cTn>
                                        <p:tgtEl>
                                          <p:spTgt spid="3">
                                            <p:txEl>
                                              <p:pRg st="3" end="3"/>
                                            </p:txEl>
                                          </p:spTgt>
                                        </p:tgtEl>
                                        <p:attrNameLst>
                                          <p:attrName>style.visibility</p:attrName>
                                        </p:attrNameLst>
                                      </p:cBhvr>
                                      <p:to>
                                        <p:strVal val="visible"/>
                                      </p:to>
                                    </p:set>
                                    <p:animEffect transition="in" filter="checkerboard(across)">
                                      <p:cBhvr>
                                        <p:cTn id="22" dur="10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5" presetClass="entr" presetSubtype="10" fill="hold" nodeType="clickEffect">
                                  <p:stCondLst>
                                    <p:cond delay="0"/>
                                  </p:stCondLst>
                                  <p:childTnLst>
                                    <p:set>
                                      <p:cBhvr>
                                        <p:cTn id="26" dur="1000" fill="hold">
                                          <p:stCondLst>
                                            <p:cond delay="0"/>
                                          </p:stCondLst>
                                        </p:cTn>
                                        <p:tgtEl>
                                          <p:spTgt spid="3">
                                            <p:txEl>
                                              <p:pRg st="4" end="4"/>
                                            </p:txEl>
                                          </p:spTgt>
                                        </p:tgtEl>
                                        <p:attrNameLst>
                                          <p:attrName>style.visibility</p:attrName>
                                        </p:attrNameLst>
                                      </p:cBhvr>
                                      <p:to>
                                        <p:strVal val="visible"/>
                                      </p:to>
                                    </p:set>
                                    <p:animEffect transition="in" filter="checkerboard(across)">
                                      <p:cBhvr>
                                        <p:cTn id="27" dur="10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nvSpPr>
        <p:spPr>
          <a:xfrm>
            <a:off x="326807" y="300827"/>
            <a:ext cx="724521" cy="699508"/>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284119" y="342043"/>
            <a:ext cx="809896" cy="585009"/>
          </a:xfrm>
          <a:prstGeom prst="rect">
            <a:avLst/>
          </a:prstGeom>
          <a:ln w="12700">
            <a:miter lim="400000"/>
          </a:ln>
        </p:spPr>
        <p:txBody>
          <a:bodyPr wrap="squar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ts val="0"/>
              </a:spcBef>
              <a:spcAft>
                <a:spcPts val="0"/>
              </a:spcAft>
              <a:buClrTx/>
              <a:buSzTx/>
              <a:buFontTx/>
              <a:buNone/>
              <a:defRPr sz="1800">
                <a:solidFill>
                  <a:srgbClr val="000000"/>
                </a:solidFill>
              </a:defRPr>
            </a:pPr>
            <a:r>
              <a:rPr kumimoji="0" lang="en-US" altLang="zh-CN" sz="3200" b="0" i="0" u="none" strike="noStrike" kern="0" cap="none" spc="0" normalizeH="0" baseline="0" noProof="0" dirty="0" smtClean="0">
                <a:ln>
                  <a:noFill/>
                </a:ln>
                <a:solidFill>
                  <a:srgbClr val="FFFFFF"/>
                </a:solidFill>
                <a:effectLst/>
                <a:uLnTx/>
                <a:uFillTx/>
                <a:latin typeface="+mn-lt"/>
                <a:ea typeface="方正舒体" panose="02010601030101010101" pitchFamily="2" charset="-122"/>
                <a:sym typeface="微软雅黑" panose="020B0503020204020204" charset="-122"/>
              </a:rPr>
              <a:t>1</a:t>
            </a:r>
            <a:endParaRPr kumimoji="0" sz="3200" b="0" i="0" u="none" strike="noStrike" kern="0" cap="none" spc="0" normalizeH="0" baseline="0" noProof="0" dirty="0">
              <a:ln>
                <a:noFill/>
              </a:ln>
              <a:solidFill>
                <a:srgbClr val="FFFFFF"/>
              </a:solidFill>
              <a:effectLst/>
              <a:uLnTx/>
              <a:uFillTx/>
              <a:latin typeface="+mn-lt"/>
              <a:ea typeface="方正舒体" panose="02010601030101010101" pitchFamily="2" charset="-122"/>
              <a:sym typeface="微软雅黑" panose="020B0503020204020204" charset="-122"/>
            </a:endParaRPr>
          </a:p>
        </p:txBody>
      </p:sp>
      <p:cxnSp>
        <p:nvCxnSpPr>
          <p:cNvPr id="8" name="直接连接符 7"/>
          <p:cNvCxnSpPr/>
          <p:nvPr/>
        </p:nvCxnSpPr>
        <p:spPr>
          <a:xfrm>
            <a:off x="1059874" y="833754"/>
            <a:ext cx="4669105"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sp>
        <p:nvSpPr>
          <p:cNvPr id="100" name="文本框 99"/>
          <p:cNvSpPr txBox="1"/>
          <p:nvPr/>
        </p:nvSpPr>
        <p:spPr>
          <a:xfrm>
            <a:off x="2713990" y="466607"/>
            <a:ext cx="3014980" cy="369212"/>
          </a:xfrm>
          <a:prstGeom prst="rect">
            <a:avLst/>
          </a:prstGeom>
          <a:noFill/>
          <a:ln w="9525">
            <a:noFill/>
          </a:ln>
        </p:spPr>
        <p:txBody>
          <a:bodyPr wrap="square">
            <a:spAutoFit/>
          </a:bodyPr>
          <a:lstStyle/>
          <a:p>
            <a:pPr marL="0" indent="0" algn="l" eaLnBrk="1" fontAlgn="auto" latinLnBrk="0" hangingPunct="1"/>
            <a:r>
              <a:rPr lang="zh-CN" sz="1800" b="1">
                <a:solidFill>
                  <a:srgbClr val="0000FF"/>
                </a:solidFill>
                <a:latin typeface="微软雅黑" panose="020B0503020204020204" charset="-122"/>
                <a:ea typeface="微软雅黑" panose="020B0503020204020204" charset="-122"/>
              </a:rPr>
              <a:t>知识点四、机械能及其转化</a:t>
            </a:r>
            <a:endParaRPr lang="zh-CN" altLang="en-US" sz="1800" b="1">
              <a:solidFill>
                <a:srgbClr val="0000FF"/>
              </a:solidFill>
              <a:latin typeface="微软雅黑" panose="020B0503020204020204" charset="-122"/>
              <a:ea typeface="微软雅黑" panose="020B0503020204020204" charset="-122"/>
            </a:endParaRPr>
          </a:p>
        </p:txBody>
      </p:sp>
      <p:sp>
        <p:nvSpPr>
          <p:cNvPr id="3" name="文本框 2"/>
          <p:cNvSpPr txBox="1"/>
          <p:nvPr/>
        </p:nvSpPr>
        <p:spPr>
          <a:xfrm>
            <a:off x="327026" y="1010876"/>
            <a:ext cx="8679815" cy="3655195"/>
          </a:xfrm>
          <a:prstGeom prst="rect">
            <a:avLst/>
          </a:prstGeom>
          <a:noFill/>
          <a:ln w="9525">
            <a:noFill/>
          </a:ln>
        </p:spPr>
        <p:txBody>
          <a:bodyPr wrap="square">
            <a:spAutoFit/>
          </a:bodyPr>
          <a:lstStyle/>
          <a:p>
            <a:pPr marL="0" indent="0" algn="l" eaLnBrk="1" fontAlgn="auto" latinLnBrk="0" hangingPunct="1">
              <a:lnSpc>
                <a:spcPct val="150000"/>
              </a:lnSpc>
            </a:pPr>
            <a:r>
              <a:rPr lang="zh-CN" sz="1400">
                <a:latin typeface="微软雅黑" panose="020B0503020204020204" charset="-122"/>
                <a:ea typeface="微软雅黑" panose="020B0503020204020204" charset="-122"/>
                <a:cs typeface="微软雅黑" panose="020B0503020204020204" charset="-122"/>
              </a:rPr>
              <a:t>1.动能、重力势能和弹性势能统称为机械能。</a:t>
            </a:r>
          </a:p>
          <a:p>
            <a:pPr marL="0" indent="0" algn="l" eaLnBrk="1" fontAlgn="auto" latinLnBrk="0" hangingPunct="1">
              <a:lnSpc>
                <a:spcPct val="150000"/>
              </a:lnSpc>
            </a:pPr>
            <a:r>
              <a:rPr lang="zh-CN" sz="1400">
                <a:latin typeface="微软雅黑" panose="020B0503020204020204" charset="-122"/>
                <a:ea typeface="微软雅黑" panose="020B0503020204020204" charset="-122"/>
                <a:cs typeface="微软雅黑" panose="020B0503020204020204" charset="-122"/>
              </a:rPr>
              <a:t>2.动能与势能的相互转化</a:t>
            </a:r>
          </a:p>
          <a:p>
            <a:pPr marL="0" indent="0" algn="l" eaLnBrk="1" fontAlgn="auto" latinLnBrk="0" hangingPunct="1">
              <a:lnSpc>
                <a:spcPct val="150000"/>
              </a:lnSpc>
            </a:pPr>
            <a:r>
              <a:rPr lang="zh-CN" sz="1400">
                <a:latin typeface="微软雅黑" panose="020B0503020204020204" charset="-122"/>
                <a:ea typeface="微软雅黑" panose="020B0503020204020204" charset="-122"/>
                <a:cs typeface="微软雅黑" panose="020B0503020204020204" charset="-122"/>
              </a:rPr>
              <a:t>（1）在一定的条件下，动能和重力势能之间可以相互转化。如将一块小石块，从低处抛向高处，再从高下落的过程中，先是动能转化为重力势能，后又是重力势转化为动能。</a:t>
            </a:r>
          </a:p>
          <a:p>
            <a:pPr marL="0" indent="0" algn="l" eaLnBrk="1" fontAlgn="auto" latinLnBrk="0" hangingPunct="1">
              <a:lnSpc>
                <a:spcPct val="150000"/>
              </a:lnSpc>
            </a:pPr>
            <a:r>
              <a:rPr lang="zh-CN" sz="1400">
                <a:latin typeface="微软雅黑" panose="020B0503020204020204" charset="-122"/>
                <a:ea typeface="微软雅黑" panose="020B0503020204020204" charset="-122"/>
                <a:cs typeface="微软雅黑" panose="020B0503020204020204" charset="-122"/>
              </a:rPr>
              <a:t>（2）在一定的条件下，动能和弹性势能之间可以相互转化。如跳水运动员，在起跳的过程中，压跳板是动能转化为弹性势能，跳板将运动员反弹起来是弹性势能转化为动能。</a:t>
            </a:r>
          </a:p>
          <a:p>
            <a:pPr marL="0" indent="0" algn="l" eaLnBrk="1" fontAlgn="auto" latinLnBrk="0" hangingPunct="1">
              <a:lnSpc>
                <a:spcPct val="150000"/>
              </a:lnSpc>
            </a:pPr>
            <a:r>
              <a:rPr lang="zh-CN" sz="1400">
                <a:latin typeface="微软雅黑" panose="020B0503020204020204" charset="-122"/>
                <a:ea typeface="微软雅黑" panose="020B0503020204020204" charset="-122"/>
                <a:cs typeface="微软雅黑" panose="020B0503020204020204" charset="-122"/>
              </a:rPr>
              <a:t>（3）机械能守恒：如果一个过程中，只有动能和势能相互转化，机械能的总和就保持不变，这个规律叫做机械能守恒。</a:t>
            </a:r>
          </a:p>
          <a:p>
            <a:pPr marL="0" indent="0" algn="l" eaLnBrk="1" fontAlgn="auto" latinLnBrk="0" hangingPunct="1">
              <a:lnSpc>
                <a:spcPct val="150000"/>
              </a:lnSpc>
            </a:pPr>
            <a:r>
              <a:rPr lang="zh-CN" sz="1400">
                <a:latin typeface="微软雅黑" panose="020B0503020204020204" charset="-122"/>
                <a:ea typeface="微软雅黑" panose="020B0503020204020204" charset="-122"/>
                <a:cs typeface="微软雅黑" panose="020B0503020204020204" charset="-122"/>
              </a:rPr>
              <a:t>（4）水能和风能的利用：自然界的流水和风能都是具有大量机械能的天然资源。利用水能发电，一定量的水，上、下水位差越大，水的重力势能越大，能发出的电就越多。利用风能发电，在风力资源丰富的地区，可以同时安装几十台到几百台风力发电机，组成“风车田”联在一起供电。</a:t>
            </a:r>
          </a:p>
        </p:txBody>
      </p:sp>
      <p:pic>
        <p:nvPicPr>
          <p:cNvPr id="4" name="图片 -2147482581" descr="图片1"/>
          <p:cNvPicPr>
            <a:picLocks noChangeAspect="1"/>
          </p:cNvPicPr>
          <p:nvPr/>
        </p:nvPicPr>
        <p:blipFill>
          <a:blip r:embed="rId2"/>
          <a:stretch>
            <a:fillRect/>
          </a:stretch>
        </p:blipFill>
        <p:spPr>
          <a:xfrm>
            <a:off x="1058545" y="105671"/>
            <a:ext cx="1234440" cy="730148"/>
          </a:xfrm>
          <a:prstGeom prst="rect">
            <a:avLst/>
          </a:prstGeom>
          <a:noFill/>
          <a:ln w="9525">
            <a:noFill/>
          </a:ln>
        </p:spPr>
      </p:pic>
    </p:spTree>
    <p:extLst>
      <p:ext uri="{BB962C8B-B14F-4D97-AF65-F5344CB8AC3E}">
        <p14:creationId xmlns:p14="http://schemas.microsoft.com/office/powerpoint/2010/main" val="8791177"/>
      </p:ext>
    </p:extLst>
  </p:cSld>
  <p:clrMapOvr>
    <a:masterClrMapping/>
  </p:clrMapOvr>
  <p:transition spd="med" advTm="200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000" fill="hold">
                                          <p:stCondLst>
                                            <p:cond delay="0"/>
                                          </p:stCondLst>
                                        </p:cTn>
                                        <p:tgtEl>
                                          <p:spTgt spid="3">
                                            <p:txEl>
                                              <p:pRg st="0" end="0"/>
                                            </p:txEl>
                                          </p:spTgt>
                                        </p:tgtEl>
                                        <p:attrNameLst>
                                          <p:attrName>style.visibility</p:attrName>
                                        </p:attrNameLst>
                                      </p:cBhvr>
                                      <p:to>
                                        <p:strVal val="visible"/>
                                      </p:to>
                                    </p:set>
                                    <p:animEffect transition="in" filter="checkerboard(across)">
                                      <p:cBhvr>
                                        <p:cTn id="7" dur="1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000" fill="hold">
                                          <p:stCondLst>
                                            <p:cond delay="0"/>
                                          </p:stCondLst>
                                        </p:cTn>
                                        <p:tgtEl>
                                          <p:spTgt spid="3">
                                            <p:txEl>
                                              <p:pRg st="1" end="1"/>
                                            </p:txEl>
                                          </p:spTgt>
                                        </p:tgtEl>
                                        <p:attrNameLst>
                                          <p:attrName>style.visibility</p:attrName>
                                        </p:attrNameLst>
                                      </p:cBhvr>
                                      <p:to>
                                        <p:strVal val="visible"/>
                                      </p:to>
                                    </p:set>
                                    <p:animEffect transition="in" filter="checkerboard(across)">
                                      <p:cBhvr>
                                        <p:cTn id="12" dur="10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nodeType="clickEffect">
                                  <p:stCondLst>
                                    <p:cond delay="0"/>
                                  </p:stCondLst>
                                  <p:childTnLst>
                                    <p:set>
                                      <p:cBhvr>
                                        <p:cTn id="16" dur="1000" fill="hold">
                                          <p:stCondLst>
                                            <p:cond delay="0"/>
                                          </p:stCondLst>
                                        </p:cTn>
                                        <p:tgtEl>
                                          <p:spTgt spid="3">
                                            <p:txEl>
                                              <p:pRg st="2" end="2"/>
                                            </p:txEl>
                                          </p:spTgt>
                                        </p:tgtEl>
                                        <p:attrNameLst>
                                          <p:attrName>style.visibility</p:attrName>
                                        </p:attrNameLst>
                                      </p:cBhvr>
                                      <p:to>
                                        <p:strVal val="visible"/>
                                      </p:to>
                                    </p:set>
                                    <p:animEffect transition="in" filter="checkerboard(across)">
                                      <p:cBhvr>
                                        <p:cTn id="17" dur="10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5" presetClass="entr" presetSubtype="10" fill="hold" nodeType="clickEffect">
                                  <p:stCondLst>
                                    <p:cond delay="0"/>
                                  </p:stCondLst>
                                  <p:childTnLst>
                                    <p:set>
                                      <p:cBhvr>
                                        <p:cTn id="21" dur="1000" fill="hold">
                                          <p:stCondLst>
                                            <p:cond delay="0"/>
                                          </p:stCondLst>
                                        </p:cTn>
                                        <p:tgtEl>
                                          <p:spTgt spid="3">
                                            <p:txEl>
                                              <p:pRg st="3" end="3"/>
                                            </p:txEl>
                                          </p:spTgt>
                                        </p:tgtEl>
                                        <p:attrNameLst>
                                          <p:attrName>style.visibility</p:attrName>
                                        </p:attrNameLst>
                                      </p:cBhvr>
                                      <p:to>
                                        <p:strVal val="visible"/>
                                      </p:to>
                                    </p:set>
                                    <p:animEffect transition="in" filter="checkerboard(across)">
                                      <p:cBhvr>
                                        <p:cTn id="22" dur="10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5" presetClass="entr" presetSubtype="10" fill="hold" nodeType="clickEffect">
                                  <p:stCondLst>
                                    <p:cond delay="0"/>
                                  </p:stCondLst>
                                  <p:childTnLst>
                                    <p:set>
                                      <p:cBhvr>
                                        <p:cTn id="26" dur="1000" fill="hold">
                                          <p:stCondLst>
                                            <p:cond delay="0"/>
                                          </p:stCondLst>
                                        </p:cTn>
                                        <p:tgtEl>
                                          <p:spTgt spid="3">
                                            <p:txEl>
                                              <p:pRg st="4" end="4"/>
                                            </p:txEl>
                                          </p:spTgt>
                                        </p:tgtEl>
                                        <p:attrNameLst>
                                          <p:attrName>style.visibility</p:attrName>
                                        </p:attrNameLst>
                                      </p:cBhvr>
                                      <p:to>
                                        <p:strVal val="visible"/>
                                      </p:to>
                                    </p:set>
                                    <p:animEffect transition="in" filter="checkerboard(across)">
                                      <p:cBhvr>
                                        <p:cTn id="27" dur="10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5" presetClass="entr" presetSubtype="10" fill="hold" nodeType="clickEffect">
                                  <p:stCondLst>
                                    <p:cond delay="0"/>
                                  </p:stCondLst>
                                  <p:childTnLst>
                                    <p:set>
                                      <p:cBhvr>
                                        <p:cTn id="31" dur="1000" fill="hold">
                                          <p:stCondLst>
                                            <p:cond delay="0"/>
                                          </p:stCondLst>
                                        </p:cTn>
                                        <p:tgtEl>
                                          <p:spTgt spid="3">
                                            <p:txEl>
                                              <p:pRg st="5" end="5"/>
                                            </p:txEl>
                                          </p:spTgt>
                                        </p:tgtEl>
                                        <p:attrNameLst>
                                          <p:attrName>style.visibility</p:attrName>
                                        </p:attrNameLst>
                                      </p:cBhvr>
                                      <p:to>
                                        <p:strVal val="visible"/>
                                      </p:to>
                                    </p:set>
                                    <p:animEffect transition="in" filter="checkerboard(across)">
                                      <p:cBhvr>
                                        <p:cTn id="32" dur="10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nvSpPr>
        <p:spPr>
          <a:xfrm>
            <a:off x="326807" y="300827"/>
            <a:ext cx="724521" cy="699508"/>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284119" y="342043"/>
            <a:ext cx="809896" cy="586222"/>
          </a:xfrm>
          <a:prstGeom prst="rect">
            <a:avLst/>
          </a:prstGeom>
          <a:ln w="12700">
            <a:miter lim="400000"/>
          </a:ln>
        </p:spPr>
        <p:txBody>
          <a:bodyPr wrap="squar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ts val="0"/>
              </a:spcBef>
              <a:spcAft>
                <a:spcPts val="0"/>
              </a:spcAft>
              <a:buClrTx/>
              <a:buSzTx/>
              <a:buFontTx/>
              <a:buNone/>
              <a:defRPr sz="1800">
                <a:solidFill>
                  <a:srgbClr val="000000"/>
                </a:solidFill>
              </a:defRPr>
            </a:pPr>
            <a:r>
              <a:rPr kumimoji="0" lang="en-US" altLang="zh-CN" sz="3200" b="0" i="0" u="none" strike="noStrike" kern="0" cap="none" spc="0" normalizeH="0" baseline="0" noProof="0" dirty="0" smtClean="0">
                <a:ln>
                  <a:noFill/>
                </a:ln>
                <a:solidFill>
                  <a:srgbClr val="FFFFFF"/>
                </a:solidFill>
                <a:effectLst/>
                <a:uLnTx/>
                <a:uFillTx/>
                <a:latin typeface="+mn-lt"/>
                <a:ea typeface="方正舒体" panose="02010601030101010101" pitchFamily="2" charset="-122"/>
                <a:sym typeface="微软雅黑" panose="020B0503020204020204" charset="-122"/>
              </a:rPr>
              <a:t>2</a:t>
            </a:r>
            <a:endParaRPr kumimoji="0" sz="3200" b="0" i="0" u="none" strike="noStrike" kern="0" cap="none" spc="0" normalizeH="0" baseline="0" noProof="0" dirty="0">
              <a:ln>
                <a:noFill/>
              </a:ln>
              <a:solidFill>
                <a:srgbClr val="FFFFFF"/>
              </a:solidFill>
              <a:effectLst/>
              <a:uLnTx/>
              <a:uFillTx/>
              <a:latin typeface="+mn-lt"/>
              <a:ea typeface="方正舒体" panose="02010601030101010101" pitchFamily="2" charset="-122"/>
              <a:sym typeface="微软雅黑" panose="020B0503020204020204" charset="-122"/>
            </a:endParaRPr>
          </a:p>
        </p:txBody>
      </p:sp>
      <p:cxnSp>
        <p:nvCxnSpPr>
          <p:cNvPr id="8" name="直接连接符 7"/>
          <p:cNvCxnSpPr/>
          <p:nvPr/>
        </p:nvCxnSpPr>
        <p:spPr>
          <a:xfrm>
            <a:off x="1059874" y="833754"/>
            <a:ext cx="4669105"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sp>
        <p:nvSpPr>
          <p:cNvPr id="100" name="文本框 99"/>
          <p:cNvSpPr txBox="1"/>
          <p:nvPr/>
        </p:nvSpPr>
        <p:spPr>
          <a:xfrm>
            <a:off x="2676526" y="450056"/>
            <a:ext cx="2383155" cy="369212"/>
          </a:xfrm>
          <a:prstGeom prst="rect">
            <a:avLst/>
          </a:prstGeom>
          <a:noFill/>
          <a:ln w="9525">
            <a:noFill/>
          </a:ln>
        </p:spPr>
        <p:txBody>
          <a:bodyPr wrap="square">
            <a:spAutoFit/>
          </a:bodyPr>
          <a:lstStyle/>
          <a:p>
            <a:pPr marL="0" indent="0" algn="l" eaLnBrk="1" fontAlgn="auto" latinLnBrk="0" hangingPunct="1"/>
            <a:r>
              <a:rPr lang="zh-CN" sz="1800" b="1">
                <a:solidFill>
                  <a:srgbClr val="0000FF"/>
                </a:solidFill>
                <a:latin typeface="微软雅黑" panose="020B0503020204020204" charset="-122"/>
                <a:ea typeface="微软雅黑" panose="020B0503020204020204" charset="-122"/>
              </a:rPr>
              <a:t>考点一、功及其计算</a:t>
            </a:r>
            <a:endParaRPr lang="zh-CN" altLang="en-US" sz="1800" b="1">
              <a:solidFill>
                <a:srgbClr val="0000FF"/>
              </a:solidFill>
              <a:latin typeface="微软雅黑" panose="020B0503020204020204" charset="-122"/>
              <a:ea typeface="微软雅黑" panose="020B0503020204020204" charset="-122"/>
            </a:endParaRPr>
          </a:p>
        </p:txBody>
      </p:sp>
      <p:sp>
        <p:nvSpPr>
          <p:cNvPr id="3" name="文本框 2"/>
          <p:cNvSpPr txBox="1"/>
          <p:nvPr/>
        </p:nvSpPr>
        <p:spPr>
          <a:xfrm>
            <a:off x="327025" y="1000691"/>
            <a:ext cx="8723630" cy="3007165"/>
          </a:xfrm>
          <a:prstGeom prst="rect">
            <a:avLst/>
          </a:prstGeom>
          <a:noFill/>
          <a:ln w="9525">
            <a:noFill/>
          </a:ln>
        </p:spPr>
        <p:txBody>
          <a:bodyPr wrap="square">
            <a:spAutoFit/>
          </a:bodyPr>
          <a:lstStyle/>
          <a:p>
            <a:pPr marL="0" indent="0" algn="l" eaLnBrk="1" fontAlgn="auto" latinLnBrk="0" hangingPunct="1">
              <a:lnSpc>
                <a:spcPct val="150000"/>
              </a:lnSpc>
            </a:pPr>
            <a:r>
              <a:rPr lang="zh-CN" sz="1800" b="0">
                <a:latin typeface="微软雅黑" panose="020B0503020204020204" charset="-122"/>
                <a:ea typeface="微软雅黑" panose="020B0503020204020204" charset="-122"/>
                <a:cs typeface="微软雅黑" panose="020B0503020204020204" charset="-122"/>
              </a:rPr>
              <a:t>功、功率和机械能是初中物理重点内容，也是分值高、考查形式多样、问题变化较多的内容，所以做好本部分的专题复习尤为重要。从近几年的中考试题来看，对于“功”主要考查学生对概念的理解和掌握程度，主要内容有：功概念的认识以及简单计算，能解释生活中做功例子等。</a:t>
            </a:r>
          </a:p>
          <a:p>
            <a:pPr marL="0" indent="0" algn="l" eaLnBrk="1" fontAlgn="auto" latinLnBrk="0" hangingPunct="1">
              <a:lnSpc>
                <a:spcPct val="150000"/>
              </a:lnSpc>
            </a:pPr>
            <a:r>
              <a:rPr lang="zh-CN" sz="1800" b="0">
                <a:latin typeface="微软雅黑" panose="020B0503020204020204" charset="-122"/>
                <a:ea typeface="微软雅黑" panose="020B0503020204020204" charset="-122"/>
                <a:cs typeface="微软雅黑" panose="020B0503020204020204" charset="-122"/>
              </a:rPr>
              <a:t>功在中考中出现概率较高，主要题型以填空题、选择题和计算题为主，常见题型是选择题和计算型填空题，均属于基础题型，试题难度以中等为主；难度较高主要集中判断物体（力）做功，通过对功的计算考查学生对功的理解程度。</a:t>
            </a:r>
          </a:p>
        </p:txBody>
      </p:sp>
      <p:pic>
        <p:nvPicPr>
          <p:cNvPr id="7" name="图片 -2147482561" descr="图片2"/>
          <p:cNvPicPr>
            <a:picLocks noChangeAspect="1"/>
          </p:cNvPicPr>
          <p:nvPr/>
        </p:nvPicPr>
        <p:blipFill>
          <a:blip r:embed="rId2"/>
          <a:stretch>
            <a:fillRect/>
          </a:stretch>
        </p:blipFill>
        <p:spPr>
          <a:xfrm>
            <a:off x="1065531" y="73842"/>
            <a:ext cx="1285875" cy="760067"/>
          </a:xfrm>
          <a:prstGeom prst="rect">
            <a:avLst/>
          </a:prstGeom>
          <a:noFill/>
          <a:ln w="9525">
            <a:noFill/>
          </a:ln>
        </p:spPr>
      </p:pic>
    </p:spTree>
    <p:extLst>
      <p:ext uri="{BB962C8B-B14F-4D97-AF65-F5344CB8AC3E}">
        <p14:creationId xmlns:p14="http://schemas.microsoft.com/office/powerpoint/2010/main" val="539333147"/>
      </p:ext>
    </p:extLst>
  </p:cSld>
  <p:clrMapOvr>
    <a:masterClrMapping/>
  </p:clrMapOvr>
  <p:transition spd="med" advTm="200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000" fill="hold">
                                          <p:stCondLst>
                                            <p:cond delay="0"/>
                                          </p:stCondLst>
                                        </p:cTn>
                                        <p:tgtEl>
                                          <p:spTgt spid="3">
                                            <p:txEl>
                                              <p:pRg st="0" end="0"/>
                                            </p:txEl>
                                          </p:spTgt>
                                        </p:tgtEl>
                                        <p:attrNameLst>
                                          <p:attrName>style.visibility</p:attrName>
                                        </p:attrNameLst>
                                      </p:cBhvr>
                                      <p:to>
                                        <p:strVal val="visible"/>
                                      </p:to>
                                    </p:set>
                                    <p:animEffect transition="in" filter="checkerboard(across)">
                                      <p:cBhvr>
                                        <p:cTn id="7" dur="1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000" fill="hold">
                                          <p:stCondLst>
                                            <p:cond delay="0"/>
                                          </p:stCondLst>
                                        </p:cTn>
                                        <p:tgtEl>
                                          <p:spTgt spid="3">
                                            <p:txEl>
                                              <p:pRg st="1" end="1"/>
                                            </p:txEl>
                                          </p:spTgt>
                                        </p:tgtEl>
                                        <p:attrNameLst>
                                          <p:attrName>style.visibility</p:attrName>
                                        </p:attrNameLst>
                                      </p:cBhvr>
                                      <p:to>
                                        <p:strVal val="visible"/>
                                      </p:to>
                                    </p:set>
                                    <p:animEffect transition="in" filter="checkerboard(across)">
                                      <p:cBhvr>
                                        <p:cTn id="12" dur="10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nvSpPr>
        <p:spPr>
          <a:xfrm>
            <a:off x="326807" y="300827"/>
            <a:ext cx="724521" cy="699508"/>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284119" y="342043"/>
            <a:ext cx="809896" cy="586222"/>
          </a:xfrm>
          <a:prstGeom prst="rect">
            <a:avLst/>
          </a:prstGeom>
          <a:ln w="12700">
            <a:miter lim="400000"/>
          </a:ln>
        </p:spPr>
        <p:txBody>
          <a:bodyPr wrap="squar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ts val="0"/>
              </a:spcBef>
              <a:spcAft>
                <a:spcPts val="0"/>
              </a:spcAft>
              <a:buClrTx/>
              <a:buSzTx/>
              <a:buFontTx/>
              <a:buNone/>
              <a:defRPr sz="1800">
                <a:solidFill>
                  <a:srgbClr val="000000"/>
                </a:solidFill>
              </a:defRPr>
            </a:pPr>
            <a:r>
              <a:rPr kumimoji="0" lang="en-US" altLang="zh-CN" sz="3200" b="0" i="0" u="none" strike="noStrike" kern="0" cap="none" spc="0" normalizeH="0" baseline="0" noProof="0" dirty="0" smtClean="0">
                <a:ln>
                  <a:noFill/>
                </a:ln>
                <a:solidFill>
                  <a:srgbClr val="FFFFFF"/>
                </a:solidFill>
                <a:effectLst/>
                <a:uLnTx/>
                <a:uFillTx/>
                <a:latin typeface="+mn-lt"/>
                <a:ea typeface="方正舒体" panose="02010601030101010101" pitchFamily="2" charset="-122"/>
                <a:sym typeface="微软雅黑" panose="020B0503020204020204" charset="-122"/>
              </a:rPr>
              <a:t>2</a:t>
            </a:r>
            <a:endParaRPr kumimoji="0" sz="3200" b="0" i="0" u="none" strike="noStrike" kern="0" cap="none" spc="0" normalizeH="0" baseline="0" noProof="0" dirty="0">
              <a:ln>
                <a:noFill/>
              </a:ln>
              <a:solidFill>
                <a:srgbClr val="FFFFFF"/>
              </a:solidFill>
              <a:effectLst/>
              <a:uLnTx/>
              <a:uFillTx/>
              <a:latin typeface="+mn-lt"/>
              <a:ea typeface="方正舒体" panose="02010601030101010101" pitchFamily="2" charset="-122"/>
              <a:sym typeface="微软雅黑" panose="020B0503020204020204" charset="-122"/>
            </a:endParaRPr>
          </a:p>
        </p:txBody>
      </p:sp>
      <p:cxnSp>
        <p:nvCxnSpPr>
          <p:cNvPr id="8" name="直接连接符 7"/>
          <p:cNvCxnSpPr/>
          <p:nvPr/>
        </p:nvCxnSpPr>
        <p:spPr>
          <a:xfrm>
            <a:off x="1059874" y="833754"/>
            <a:ext cx="4669105"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sp>
        <p:nvSpPr>
          <p:cNvPr id="100" name="文本框 99"/>
          <p:cNvSpPr txBox="1"/>
          <p:nvPr/>
        </p:nvSpPr>
        <p:spPr>
          <a:xfrm>
            <a:off x="2676526" y="450056"/>
            <a:ext cx="2884805" cy="369212"/>
          </a:xfrm>
          <a:prstGeom prst="rect">
            <a:avLst/>
          </a:prstGeom>
          <a:noFill/>
          <a:ln w="9525">
            <a:noFill/>
          </a:ln>
        </p:spPr>
        <p:txBody>
          <a:bodyPr wrap="square">
            <a:spAutoFit/>
          </a:bodyPr>
          <a:lstStyle/>
          <a:p>
            <a:pPr marL="0" indent="0" algn="l" eaLnBrk="1" fontAlgn="auto" latinLnBrk="0" hangingPunct="1"/>
            <a:r>
              <a:rPr lang="zh-CN" sz="1800" b="1">
                <a:solidFill>
                  <a:srgbClr val="0000FF"/>
                </a:solidFill>
                <a:latin typeface="微软雅黑" panose="020B0503020204020204" charset="-122"/>
                <a:ea typeface="微软雅黑" panose="020B0503020204020204" charset="-122"/>
              </a:rPr>
              <a:t>考点一、功及其计算</a:t>
            </a:r>
            <a:endParaRPr lang="zh-CN" altLang="en-US" sz="1800" b="1">
              <a:solidFill>
                <a:srgbClr val="0000FF"/>
              </a:solidFill>
              <a:latin typeface="微软雅黑" panose="020B0503020204020204" charset="-122"/>
              <a:ea typeface="微软雅黑" panose="020B0503020204020204" charset="-122"/>
            </a:endParaRPr>
          </a:p>
        </p:txBody>
      </p:sp>
      <p:sp>
        <p:nvSpPr>
          <p:cNvPr id="4" name="文本框 3"/>
          <p:cNvSpPr txBox="1"/>
          <p:nvPr/>
        </p:nvSpPr>
        <p:spPr>
          <a:xfrm>
            <a:off x="327026" y="1000691"/>
            <a:ext cx="8679815" cy="507984"/>
          </a:xfrm>
          <a:prstGeom prst="rect">
            <a:avLst/>
          </a:prstGeom>
          <a:noFill/>
          <a:ln w="9525">
            <a:noFill/>
          </a:ln>
        </p:spPr>
        <p:txBody>
          <a:bodyPr wrap="square">
            <a:spAutoFit/>
          </a:bodyPr>
          <a:lstStyle/>
          <a:p>
            <a:pPr marL="0" indent="0" algn="l" eaLnBrk="1" fontAlgn="auto" latinLnBrk="0" hangingPunct="1">
              <a:lnSpc>
                <a:spcPct val="150000"/>
              </a:lnSpc>
            </a:pPr>
            <a:r>
              <a:rPr lang="zh-CN" sz="1800" b="1">
                <a:solidFill>
                  <a:srgbClr val="1116CC"/>
                </a:solidFill>
                <a:latin typeface="微软雅黑" panose="020B0503020204020204" charset="-122"/>
                <a:ea typeface="微软雅黑" panose="020B0503020204020204" charset="-122"/>
                <a:cs typeface="微软雅黑" panose="020B0503020204020204" charset="-122"/>
              </a:rPr>
              <a:t>典例一</a:t>
            </a:r>
            <a:r>
              <a:rPr lang="zh-CN" sz="1800" b="1">
                <a:latin typeface="微软雅黑" panose="020B0503020204020204" charset="-122"/>
                <a:ea typeface="微软雅黑" panose="020B0503020204020204" charset="-122"/>
                <a:cs typeface="微软雅黑" panose="020B0503020204020204" charset="-122"/>
              </a:rPr>
              <a:t>：</a:t>
            </a:r>
            <a:r>
              <a:rPr sz="1800" b="1">
                <a:latin typeface="微软雅黑" panose="020B0503020204020204" charset="-122"/>
                <a:ea typeface="微软雅黑" panose="020B0503020204020204" charset="-122"/>
                <a:cs typeface="微软雅黑" panose="020B0503020204020204" charset="-122"/>
              </a:rPr>
              <a:t>（2020·北京）</a:t>
            </a:r>
            <a:r>
              <a:rPr sz="1800">
                <a:latin typeface="微软雅黑" panose="020B0503020204020204" charset="-122"/>
                <a:ea typeface="微软雅黑" panose="020B0503020204020204" charset="-122"/>
                <a:cs typeface="微软雅黑" panose="020B0503020204020204" charset="-122"/>
              </a:rPr>
              <a:t>如图所示的情境中，人对物体做功的是（    ）。</a:t>
            </a:r>
          </a:p>
        </p:txBody>
      </p:sp>
      <p:pic>
        <p:nvPicPr>
          <p:cNvPr id="14" name="图片 -2147482561" descr="图片2"/>
          <p:cNvPicPr>
            <a:picLocks noChangeAspect="1"/>
          </p:cNvPicPr>
          <p:nvPr/>
        </p:nvPicPr>
        <p:blipFill>
          <a:blip r:embed="rId2"/>
          <a:stretch>
            <a:fillRect/>
          </a:stretch>
        </p:blipFill>
        <p:spPr>
          <a:xfrm>
            <a:off x="1065531" y="73842"/>
            <a:ext cx="1285875" cy="760067"/>
          </a:xfrm>
          <a:prstGeom prst="rect">
            <a:avLst/>
          </a:prstGeom>
          <a:noFill/>
          <a:ln w="9525">
            <a:noFill/>
          </a:ln>
        </p:spPr>
      </p:pic>
      <p:pic>
        <p:nvPicPr>
          <p:cNvPr id="2" name="图片 -2147481677" descr="学科网(www.zxxk.com)--教育资源门户，提供试卷、教案、课件、论文、素材以及各类教学资源下载，还有大量而丰富的教学相关资讯！"/>
          <p:cNvPicPr>
            <a:picLocks noChangeAspect="1"/>
          </p:cNvPicPr>
          <p:nvPr/>
        </p:nvPicPr>
        <p:blipFill>
          <a:blip r:embed="rId3"/>
          <a:stretch>
            <a:fillRect/>
          </a:stretch>
        </p:blipFill>
        <p:spPr>
          <a:xfrm>
            <a:off x="1093470" y="1795132"/>
            <a:ext cx="1146810" cy="949765"/>
          </a:xfrm>
          <a:prstGeom prst="rect">
            <a:avLst/>
          </a:prstGeom>
          <a:noFill/>
          <a:ln w="9525">
            <a:noFill/>
          </a:ln>
        </p:spPr>
      </p:pic>
      <p:pic>
        <p:nvPicPr>
          <p:cNvPr id="3" name="图片 -2147481676" descr="学科网(www.zxxk.com)--教育资源门户，提供试卷、教案、课件、论文、素材以及各类教学资源下载，还有大量而丰富的教学相关资讯！"/>
          <p:cNvPicPr>
            <a:picLocks noChangeAspect="1"/>
          </p:cNvPicPr>
          <p:nvPr/>
        </p:nvPicPr>
        <p:blipFill>
          <a:blip r:embed="rId4"/>
          <a:stretch>
            <a:fillRect/>
          </a:stretch>
        </p:blipFill>
        <p:spPr>
          <a:xfrm>
            <a:off x="4282440" y="1795133"/>
            <a:ext cx="904240" cy="997508"/>
          </a:xfrm>
          <a:prstGeom prst="rect">
            <a:avLst/>
          </a:prstGeom>
          <a:noFill/>
          <a:ln w="9525">
            <a:noFill/>
          </a:ln>
        </p:spPr>
      </p:pic>
      <p:pic>
        <p:nvPicPr>
          <p:cNvPr id="7" name="图片 -2147481675" descr="学科网(www.zxxk.com)--教育资源门户，提供试卷、教案、课件、论文、素材以及各类教学资源下载，还有大量而丰富的教学相关资讯！"/>
          <p:cNvPicPr>
            <a:picLocks noChangeAspect="1"/>
          </p:cNvPicPr>
          <p:nvPr/>
        </p:nvPicPr>
        <p:blipFill>
          <a:blip r:embed="rId5"/>
          <a:stretch>
            <a:fillRect/>
          </a:stretch>
        </p:blipFill>
        <p:spPr>
          <a:xfrm>
            <a:off x="931545" y="3303808"/>
            <a:ext cx="1554480" cy="921119"/>
          </a:xfrm>
          <a:prstGeom prst="rect">
            <a:avLst/>
          </a:prstGeom>
          <a:noFill/>
          <a:ln w="9525">
            <a:noFill/>
          </a:ln>
        </p:spPr>
      </p:pic>
      <p:pic>
        <p:nvPicPr>
          <p:cNvPr id="9" name="图片 -2147481674" descr="学科网(www.zxxk.com)--教育资源门户，提供试卷、教案、课件、论文、素材以及各类教学资源下载，还有大量而丰富的教学相关资讯！"/>
          <p:cNvPicPr>
            <a:picLocks noChangeAspect="1"/>
          </p:cNvPicPr>
          <p:nvPr/>
        </p:nvPicPr>
        <p:blipFill>
          <a:blip r:embed="rId6"/>
          <a:stretch>
            <a:fillRect/>
          </a:stretch>
        </p:blipFill>
        <p:spPr>
          <a:xfrm>
            <a:off x="4164966" y="3303808"/>
            <a:ext cx="1139825" cy="896293"/>
          </a:xfrm>
          <a:prstGeom prst="rect">
            <a:avLst/>
          </a:prstGeom>
          <a:noFill/>
          <a:ln w="9525">
            <a:noFill/>
          </a:ln>
        </p:spPr>
      </p:pic>
      <p:sp>
        <p:nvSpPr>
          <p:cNvPr id="10" name="文本框 9"/>
          <p:cNvSpPr txBox="1"/>
          <p:nvPr/>
        </p:nvSpPr>
        <p:spPr>
          <a:xfrm>
            <a:off x="732790" y="2864574"/>
            <a:ext cx="2132954" cy="338552"/>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none" lIns="45719" tIns="45719" rIns="45719" bIns="45719" numCol="1" spcCol="38100" rtlCol="0" anchor="t" forceAA="0">
            <a:spAutoFit/>
          </a:bodyPr>
          <a:lstStyle/>
          <a:p>
            <a:pPr marL="0" marR="0" indent="0" algn="l" defTabSz="914400" rtl="0" fontAlgn="auto" latinLnBrk="1" hangingPunct="0">
              <a:lnSpc>
                <a:spcPct val="100000"/>
              </a:lnSpc>
              <a:spcBef>
                <a:spcPts val="0"/>
              </a:spcBef>
              <a:spcAft>
                <a:spcPts val="0"/>
              </a:spcAft>
              <a:buClrTx/>
              <a:buSzTx/>
              <a:buFontTx/>
              <a:buNone/>
            </a:pPr>
            <a:r>
              <a:rPr kumimoji="0" lang="en-US" altLang="zh-CN" sz="1600" b="0" i="0" u="none" strike="noStrike" cap="none" spc="0" normalizeH="0" baseline="0">
                <a:ln>
                  <a:noFill/>
                </a:ln>
                <a:solidFill>
                  <a:srgbClr val="000000"/>
                </a:solidFill>
                <a:effectLst/>
                <a:uFillTx/>
                <a:latin typeface="微软雅黑" panose="020B0503020204020204" charset="-122"/>
                <a:ea typeface="微软雅黑" panose="020B0503020204020204" charset="-122"/>
                <a:cs typeface="微软雅黑" panose="020B0503020204020204" charset="-122"/>
                <a:sym typeface="Arial" panose="020B0604020202020204"/>
              </a:rPr>
              <a:t>A.</a:t>
            </a:r>
            <a:r>
              <a:rPr kumimoji="0" lang="zh-CN" altLang="en-US" sz="1600" b="0" i="0" u="none" strike="noStrike" cap="none" spc="0" normalizeH="0" baseline="0">
                <a:ln>
                  <a:noFill/>
                </a:ln>
                <a:solidFill>
                  <a:srgbClr val="000000"/>
                </a:solidFill>
                <a:effectLst/>
                <a:uFillTx/>
                <a:latin typeface="微软雅黑" panose="020B0503020204020204" charset="-122"/>
                <a:ea typeface="微软雅黑" panose="020B0503020204020204" charset="-122"/>
                <a:cs typeface="微软雅黑" panose="020B0503020204020204" charset="-122"/>
                <a:sym typeface="Arial" panose="020B0604020202020204"/>
              </a:rPr>
              <a:t>用力搬石头没有搬动</a:t>
            </a:r>
          </a:p>
        </p:txBody>
      </p:sp>
      <p:sp>
        <p:nvSpPr>
          <p:cNvPr id="11" name="文本框 10"/>
          <p:cNvSpPr txBox="1"/>
          <p:nvPr/>
        </p:nvSpPr>
        <p:spPr>
          <a:xfrm>
            <a:off x="3483610" y="2864574"/>
            <a:ext cx="2527293" cy="338552"/>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none" lIns="45719" tIns="45719" rIns="45719" bIns="45719" numCol="1" spcCol="38100" rtlCol="0" anchor="t" forceAA="0">
            <a:spAutoFit/>
          </a:bodyPr>
          <a:lstStyle/>
          <a:p>
            <a:pPr marL="0" marR="0" indent="0" algn="l" defTabSz="914400" rtl="0" fontAlgn="auto" latinLnBrk="1" hangingPunct="0">
              <a:lnSpc>
                <a:spcPct val="100000"/>
              </a:lnSpc>
              <a:spcBef>
                <a:spcPts val="0"/>
              </a:spcBef>
              <a:spcAft>
                <a:spcPts val="0"/>
              </a:spcAft>
              <a:buClrTx/>
              <a:buSzTx/>
              <a:buFontTx/>
              <a:buNone/>
            </a:pPr>
            <a:r>
              <a:rPr kumimoji="0" lang="en-US" altLang="zh-CN" sz="1600" b="0" i="0" u="none" strike="noStrike" cap="none" spc="0" normalizeH="0" baseline="0">
                <a:ln>
                  <a:noFill/>
                </a:ln>
                <a:solidFill>
                  <a:srgbClr val="000000"/>
                </a:solidFill>
                <a:effectLst/>
                <a:uFillTx/>
                <a:latin typeface="微软雅黑" panose="020B0503020204020204" charset="-122"/>
                <a:ea typeface="微软雅黑" panose="020B0503020204020204" charset="-122"/>
                <a:cs typeface="微软雅黑" panose="020B0503020204020204" charset="-122"/>
                <a:sym typeface="Arial" panose="020B0604020202020204"/>
              </a:rPr>
              <a:t>B.</a:t>
            </a:r>
            <a:r>
              <a:rPr kumimoji="0" lang="zh-CN" altLang="en-US" sz="1600" b="0" i="0" u="none" strike="noStrike" cap="none" spc="0" normalizeH="0" baseline="0">
                <a:ln>
                  <a:noFill/>
                </a:ln>
                <a:solidFill>
                  <a:srgbClr val="000000"/>
                </a:solidFill>
                <a:effectLst/>
                <a:uFillTx/>
                <a:latin typeface="微软雅黑" panose="020B0503020204020204" charset="-122"/>
                <a:ea typeface="微软雅黑" panose="020B0503020204020204" charset="-122"/>
                <a:cs typeface="微软雅黑" panose="020B0503020204020204" charset="-122"/>
                <a:sym typeface="Arial" panose="020B0604020202020204"/>
              </a:rPr>
              <a:t>人将重物从地面拉到高处</a:t>
            </a:r>
          </a:p>
        </p:txBody>
      </p:sp>
      <p:sp>
        <p:nvSpPr>
          <p:cNvPr id="12" name="文本框 11"/>
          <p:cNvSpPr txBox="1"/>
          <p:nvPr/>
        </p:nvSpPr>
        <p:spPr>
          <a:xfrm>
            <a:off x="634366" y="4224928"/>
            <a:ext cx="2331727" cy="338552"/>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none" lIns="45719" tIns="45719" rIns="45719" bIns="45719" numCol="1" spcCol="38100" rtlCol="0" anchor="t" forceAA="0">
            <a:spAutoFit/>
          </a:bodyPr>
          <a:lstStyle/>
          <a:p>
            <a:pPr marL="0" marR="0" indent="0" algn="l" defTabSz="914400" rtl="0" fontAlgn="auto" latinLnBrk="1" hangingPunct="0">
              <a:lnSpc>
                <a:spcPct val="100000"/>
              </a:lnSpc>
              <a:spcBef>
                <a:spcPts val="0"/>
              </a:spcBef>
              <a:spcAft>
                <a:spcPts val="0"/>
              </a:spcAft>
              <a:buClrTx/>
              <a:buSzTx/>
              <a:buFontTx/>
              <a:buNone/>
            </a:pPr>
            <a:r>
              <a:rPr kumimoji="0" lang="en-US" altLang="zh-CN" sz="1600" b="0" i="0" u="none" strike="noStrike" cap="none" spc="0" normalizeH="0" baseline="0">
                <a:ln>
                  <a:noFill/>
                </a:ln>
                <a:solidFill>
                  <a:srgbClr val="000000"/>
                </a:solidFill>
                <a:effectLst/>
                <a:uFillTx/>
                <a:latin typeface="微软雅黑" panose="020B0503020204020204" charset="-122"/>
                <a:ea typeface="微软雅黑" panose="020B0503020204020204" charset="-122"/>
                <a:cs typeface="微软雅黑" panose="020B0503020204020204" charset="-122"/>
                <a:sym typeface="Arial" panose="020B0604020202020204"/>
              </a:rPr>
              <a:t>C.</a:t>
            </a:r>
            <a:r>
              <a:rPr kumimoji="0" lang="zh-CN" altLang="en-US" sz="1600" b="0" i="0" u="none" strike="noStrike" cap="none" spc="0" normalizeH="0" baseline="0">
                <a:ln>
                  <a:noFill/>
                </a:ln>
                <a:solidFill>
                  <a:srgbClr val="000000"/>
                </a:solidFill>
                <a:effectLst/>
                <a:uFillTx/>
                <a:latin typeface="微软雅黑" panose="020B0503020204020204" charset="-122"/>
                <a:ea typeface="微软雅黑" panose="020B0503020204020204" charset="-122"/>
                <a:cs typeface="微软雅黑" panose="020B0503020204020204" charset="-122"/>
                <a:sym typeface="Arial" panose="020B0604020202020204"/>
              </a:rPr>
              <a:t>人推一块大石头没推动</a:t>
            </a:r>
          </a:p>
        </p:txBody>
      </p:sp>
      <p:sp>
        <p:nvSpPr>
          <p:cNvPr id="13" name="文本框 12"/>
          <p:cNvSpPr txBox="1"/>
          <p:nvPr/>
        </p:nvSpPr>
        <p:spPr>
          <a:xfrm>
            <a:off x="3168016" y="4200101"/>
            <a:ext cx="3545205" cy="336746"/>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none" lIns="45719" tIns="45719" rIns="45719" bIns="45719" numCol="1" spcCol="38100" rtlCol="0" anchor="t" forceAA="0">
            <a:spAutoFit/>
          </a:bodyPr>
          <a:lstStyle/>
          <a:p>
            <a:pPr marL="0" marR="0" indent="0" algn="l" defTabSz="914400" rtl="0" fontAlgn="auto" latinLnBrk="1" hangingPunct="0">
              <a:lnSpc>
                <a:spcPct val="100000"/>
              </a:lnSpc>
              <a:spcBef>
                <a:spcPts val="0"/>
              </a:spcBef>
              <a:spcAft>
                <a:spcPts val="0"/>
              </a:spcAft>
              <a:buClrTx/>
              <a:buSzTx/>
              <a:buFontTx/>
              <a:buNone/>
            </a:pPr>
            <a:r>
              <a:rPr kumimoji="0" lang="en-US" altLang="zh-CN" sz="1600" b="0" i="0" u="none" strike="noStrike" cap="none" spc="0" normalizeH="0" baseline="0">
                <a:ln>
                  <a:noFill/>
                </a:ln>
                <a:solidFill>
                  <a:srgbClr val="000000"/>
                </a:solidFill>
                <a:effectLst/>
                <a:uFillTx/>
                <a:latin typeface="微软雅黑" panose="020B0503020204020204" charset="-122"/>
                <a:ea typeface="微软雅黑" panose="020B0503020204020204" charset="-122"/>
                <a:cs typeface="微软雅黑" panose="020B0503020204020204" charset="-122"/>
                <a:sym typeface="Arial" panose="020B0604020202020204"/>
              </a:rPr>
              <a:t>D.</a:t>
            </a:r>
            <a:r>
              <a:rPr kumimoji="0" lang="zh-CN" altLang="en-US" sz="1600" b="0" i="0" u="none" strike="noStrike" cap="none" spc="0" normalizeH="0" baseline="0">
                <a:ln>
                  <a:noFill/>
                </a:ln>
                <a:solidFill>
                  <a:srgbClr val="000000"/>
                </a:solidFill>
                <a:effectLst/>
                <a:uFillTx/>
                <a:latin typeface="微软雅黑" panose="020B0503020204020204" charset="-122"/>
                <a:ea typeface="微软雅黑" panose="020B0503020204020204" charset="-122"/>
                <a:cs typeface="微软雅黑" panose="020B0503020204020204" charset="-122"/>
                <a:sym typeface="Arial" panose="020B0604020202020204"/>
              </a:rPr>
              <a:t>人使箱子沿水平方向做匀速直线运动</a:t>
            </a:r>
          </a:p>
        </p:txBody>
      </p:sp>
    </p:spTree>
    <p:extLst>
      <p:ext uri="{BB962C8B-B14F-4D97-AF65-F5344CB8AC3E}">
        <p14:creationId xmlns:p14="http://schemas.microsoft.com/office/powerpoint/2010/main" val="2478430457"/>
      </p:ext>
    </p:extLst>
  </p:cSld>
  <p:clrMapOvr>
    <a:masterClrMapping/>
  </p:clrMapOvr>
  <p:transition spd="med" advTm="200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000" fill="hold">
                                          <p:stCondLst>
                                            <p:cond delay="0"/>
                                          </p:stCondLst>
                                        </p:cTn>
                                        <p:tgtEl>
                                          <p:spTgt spid="4"/>
                                        </p:tgtEl>
                                        <p:attrNameLst>
                                          <p:attrName>style.visibility</p:attrName>
                                        </p:attrNameLst>
                                      </p:cBhvr>
                                      <p:to>
                                        <p:strVal val="visible"/>
                                      </p:to>
                                    </p:set>
                                    <p:animEffect transition="in" filter="checkerboard(across)">
                                      <p:cBhvr>
                                        <p:cTn id="7" dur="1000"/>
                                        <p:tgtEl>
                                          <p:spTgt spid="4"/>
                                        </p:tgtEl>
                                      </p:cBhvr>
                                    </p:animEffect>
                                  </p:childTnLst>
                                </p:cTn>
                              </p:par>
                              <p:par>
                                <p:cTn id="8" presetID="5" presetClass="entr" presetSubtype="10"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checkerboard(across)">
                                      <p:cBhvr>
                                        <p:cTn id="10" dur="500"/>
                                        <p:tgtEl>
                                          <p:spTgt spid="9"/>
                                        </p:tgtEl>
                                      </p:cBhvr>
                                    </p:animEffect>
                                  </p:childTnLst>
                                </p:cTn>
                              </p:par>
                              <p:par>
                                <p:cTn id="11" presetID="16" presetClass="entr" presetSubtype="21" fill="hold" grpId="0" nodeType="withEffect">
                                  <p:stCondLst>
                                    <p:cond delay="0"/>
                                  </p:stCondLst>
                                  <p:childTnLst>
                                    <p:set>
                                      <p:cBhvr>
                                        <p:cTn id="12" dur="1000" fill="hold">
                                          <p:stCondLst>
                                            <p:cond delay="0"/>
                                          </p:stCondLst>
                                        </p:cTn>
                                        <p:tgtEl>
                                          <p:spTgt spid="10"/>
                                        </p:tgtEl>
                                        <p:attrNameLst>
                                          <p:attrName>style.visibility</p:attrName>
                                        </p:attrNameLst>
                                      </p:cBhvr>
                                      <p:to>
                                        <p:strVal val="visible"/>
                                      </p:to>
                                    </p:set>
                                    <p:animEffect transition="in" filter="barn(inVertical)">
                                      <p:cBhvr>
                                        <p:cTn id="13" dur="1000"/>
                                        <p:tgtEl>
                                          <p:spTgt spid="10"/>
                                        </p:tgtEl>
                                      </p:cBhvr>
                                    </p:animEffect>
                                  </p:childTnLst>
                                </p:cTn>
                              </p:par>
                              <p:par>
                                <p:cTn id="14" presetID="21" presetClass="entr" presetSubtype="1" fill="hold" grpId="0" nodeType="withEffect">
                                  <p:stCondLst>
                                    <p:cond delay="0"/>
                                  </p:stCondLst>
                                  <p:childTnLst>
                                    <p:set>
                                      <p:cBhvr>
                                        <p:cTn id="15" dur="1000" fill="hold">
                                          <p:stCondLst>
                                            <p:cond delay="0"/>
                                          </p:stCondLst>
                                        </p:cTn>
                                        <p:tgtEl>
                                          <p:spTgt spid="11"/>
                                        </p:tgtEl>
                                        <p:attrNameLst>
                                          <p:attrName>style.visibility</p:attrName>
                                        </p:attrNameLst>
                                      </p:cBhvr>
                                      <p:to>
                                        <p:strVal val="visible"/>
                                      </p:to>
                                    </p:set>
                                    <p:animEffect transition="in" filter="wheel(1)">
                                      <p:cBhvr>
                                        <p:cTn id="16" dur="1000"/>
                                        <p:tgtEl>
                                          <p:spTgt spid="11"/>
                                        </p:tgtEl>
                                      </p:cBhvr>
                                    </p:animEffect>
                                  </p:childTnLst>
                                </p:cTn>
                              </p:par>
                              <p:par>
                                <p:cTn id="17" presetID="8" presetClass="entr" presetSubtype="16" fill="hold" grpId="0" nodeType="withEffect">
                                  <p:stCondLst>
                                    <p:cond delay="0"/>
                                  </p:stCondLst>
                                  <p:childTnLst>
                                    <p:set>
                                      <p:cBhvr>
                                        <p:cTn id="18" dur="1000" fill="hold">
                                          <p:stCondLst>
                                            <p:cond delay="0"/>
                                          </p:stCondLst>
                                        </p:cTn>
                                        <p:tgtEl>
                                          <p:spTgt spid="13"/>
                                        </p:tgtEl>
                                        <p:attrNameLst>
                                          <p:attrName>style.visibility</p:attrName>
                                        </p:attrNameLst>
                                      </p:cBhvr>
                                      <p:to>
                                        <p:strVal val="visible"/>
                                      </p:to>
                                    </p:set>
                                    <p:animEffect transition="in" filter="diamond(in)">
                                      <p:cBhvr>
                                        <p:cTn id="19" dur="1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9" grpId="0" animBg="1"/>
      <p:bldP spid="10" grpId="0" animBg="1"/>
      <p:bldP spid="11" grpId="0" animBg="1"/>
      <p:bldP spid="13" grpId="0" animBg="1"/>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TotalTime>
  <Words>5047</Words>
  <Application>Microsoft Office PowerPoint</Application>
  <PresentationFormat>全屏显示(16:9)</PresentationFormat>
  <Paragraphs>273</Paragraphs>
  <Slides>43</Slides>
  <Notes>0</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43</vt:i4>
      </vt:variant>
    </vt:vector>
  </HeadingPairs>
  <TitlesOfParts>
    <vt:vector size="45" baseType="lpstr">
      <vt:lpstr>Office 主题</vt:lpstr>
      <vt:lpstr>Equation.KSEE3</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User</cp:lastModifiedBy>
  <cp:revision>4</cp:revision>
  <dcterms:created xsi:type="dcterms:W3CDTF">2021-01-09T09:18:34Z</dcterms:created>
  <dcterms:modified xsi:type="dcterms:W3CDTF">2021-01-09T09:43:03Z</dcterms:modified>
</cp:coreProperties>
</file>